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73" r:id="rId2"/>
    <p:sldId id="621" r:id="rId3"/>
    <p:sldId id="745" r:id="rId4"/>
    <p:sldId id="746" r:id="rId5"/>
    <p:sldId id="747" r:id="rId6"/>
    <p:sldId id="748" r:id="rId7"/>
    <p:sldId id="749" r:id="rId8"/>
    <p:sldId id="750" r:id="rId9"/>
    <p:sldId id="751" r:id="rId10"/>
    <p:sldId id="752" r:id="rId11"/>
    <p:sldId id="753" r:id="rId12"/>
    <p:sldId id="754" r:id="rId13"/>
    <p:sldId id="755" r:id="rId14"/>
    <p:sldId id="759" r:id="rId15"/>
    <p:sldId id="756" r:id="rId16"/>
    <p:sldId id="757" r:id="rId17"/>
    <p:sldId id="7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292F"/>
    <a:srgbClr val="543E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3696" autoAdjust="0"/>
  </p:normalViewPr>
  <p:slideViewPr>
    <p:cSldViewPr snapToGrid="0">
      <p:cViewPr>
        <p:scale>
          <a:sx n="75" d="100"/>
          <a:sy n="75" d="100"/>
        </p:scale>
        <p:origin x="1760" y="9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Small passenger car</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anchor="ctr" anchorCtr="1"/>
              <a:lstStyle/>
              <a:p>
                <a:pPr>
                  <a:defRPr lang="zh-CN"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General</c:formatCode>
                <c:ptCount val="7"/>
                <c:pt idx="0">
                  <c:v>1.36</c:v>
                </c:pt>
                <c:pt idx="1">
                  <c:v>1.58</c:v>
                </c:pt>
                <c:pt idx="2">
                  <c:v>1.8</c:v>
                </c:pt>
                <c:pt idx="3">
                  <c:v>2.0099999999999998</c:v>
                </c:pt>
                <c:pt idx="4">
                  <c:v>2.21</c:v>
                </c:pt>
                <c:pt idx="5">
                  <c:v>2.48</c:v>
                </c:pt>
                <c:pt idx="6">
                  <c:v>2.56</c:v>
                </c:pt>
              </c:numCache>
            </c:numRef>
          </c:val>
          <c:extLst>
            <c:ext xmlns:c16="http://schemas.microsoft.com/office/drawing/2014/chart" uri="{C3380CC4-5D6E-409C-BE32-E72D297353CC}">
              <c16:uniqueId val="{00000000-0B7F-4B04-B92F-4A0646608351}"/>
            </c:ext>
          </c:extLst>
        </c:ser>
        <c:ser>
          <c:idx val="1"/>
          <c:order val="1"/>
          <c:tx>
            <c:strRef>
              <c:f>Sheet1!$C$1</c:f>
              <c:strCache>
                <c:ptCount val="1"/>
                <c:pt idx="0">
                  <c:v>Private car</c:v>
                </c:pt>
              </c:strCache>
            </c:strRef>
          </c:tx>
          <c:spPr>
            <a:solidFill>
              <a:schemeClr val="accent4">
                <a:lumMod val="75000"/>
              </a:schemeClr>
            </a:solidFill>
            <a:ln>
              <a:noFill/>
            </a:ln>
            <a:effectLst/>
          </c:spPr>
          <c:invertIfNegative val="0"/>
          <c:dLbls>
            <c:dLbl>
              <c:idx val="0"/>
              <c:layout>
                <c:manualLayout>
                  <c:x val="2.8221021323428356E-2"/>
                  <c:y val="1.017662453383847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B7F-4B04-B92F-4A0646608351}"/>
                </c:ext>
              </c:extLst>
            </c:dLbl>
            <c:dLbl>
              <c:idx val="1"/>
              <c:layout>
                <c:manualLayout>
                  <c:x val="2.8320711615309611E-2"/>
                  <c:y val="3.530033329113105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B7F-4B04-B92F-4A0646608351}"/>
                </c:ext>
              </c:extLst>
            </c:dLbl>
            <c:dLbl>
              <c:idx val="2"/>
              <c:layout>
                <c:manualLayout>
                  <c:x val="1.196648103859256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B7F-4B04-B92F-4A0646608351}"/>
                </c:ext>
              </c:extLst>
            </c:dLbl>
            <c:dLbl>
              <c:idx val="3"/>
              <c:layout>
                <c:manualLayout>
                  <c:x val="2.1539665869466523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B7F-4B04-B92F-4A0646608351}"/>
                </c:ext>
              </c:extLst>
            </c:dLbl>
            <c:dLbl>
              <c:idx val="4"/>
              <c:layout>
                <c:manualLayout>
                  <c:x val="2.5927422216740059E-2"/>
                  <c:y val="1.356883271178463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B7F-4B04-B92F-4A0646608351}"/>
                </c:ext>
              </c:extLst>
            </c:dLbl>
            <c:dLbl>
              <c:idx val="5"/>
              <c:layout>
                <c:manualLayout>
                  <c:x val="2.1439914295244552E-2"/>
                  <c:y val="-3.59894590469657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B7F-4B04-B92F-4A0646608351}"/>
                </c:ext>
              </c:extLst>
            </c:dLbl>
            <c:dLbl>
              <c:idx val="6"/>
              <c:layout>
                <c:manualLayout>
                  <c:x val="1.6753073454029585E-2"/>
                  <c:y val="6.922154108952525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B7F-4B04-B92F-4A0646608351}"/>
                </c:ext>
              </c:extLst>
            </c:dLbl>
            <c:spPr>
              <a:noFill/>
              <a:ln>
                <a:noFill/>
              </a:ln>
              <a:effectLst/>
            </c:spPr>
            <c:txPr>
              <a:bodyPr rot="0" spcFirstLastPara="1" vertOverflow="ellipsis" vert="horz" wrap="square" anchor="ctr" anchorCtr="1"/>
              <a:lstStyle/>
              <a:p>
                <a:pPr>
                  <a:defRPr lang="zh-CN"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Sheet1!$C$2:$C$8</c:f>
              <c:numCache>
                <c:formatCode>General</c:formatCode>
                <c:ptCount val="7"/>
                <c:pt idx="0">
                  <c:v>1.27</c:v>
                </c:pt>
                <c:pt idx="1">
                  <c:v>1.49</c:v>
                </c:pt>
                <c:pt idx="2">
                  <c:v>1.7</c:v>
                </c:pt>
                <c:pt idx="3">
                  <c:v>1.89</c:v>
                </c:pt>
                <c:pt idx="4">
                  <c:v>2.0699999999999998</c:v>
                </c:pt>
                <c:pt idx="5">
                  <c:v>2.29</c:v>
                </c:pt>
                <c:pt idx="6">
                  <c:v>2.37</c:v>
                </c:pt>
              </c:numCache>
            </c:numRef>
          </c:val>
          <c:extLst>
            <c:ext xmlns:c16="http://schemas.microsoft.com/office/drawing/2014/chart" uri="{C3380CC4-5D6E-409C-BE32-E72D297353CC}">
              <c16:uniqueId val="{00000001-0B7F-4B04-B92F-4A0646608351}"/>
            </c:ext>
          </c:extLst>
        </c:ser>
        <c:dLbls>
          <c:showLegendKey val="0"/>
          <c:showVal val="1"/>
          <c:showCatName val="0"/>
          <c:showSerName val="0"/>
          <c:showPercent val="0"/>
          <c:showBubbleSize val="0"/>
        </c:dLbls>
        <c:gapWidth val="214"/>
        <c:axId val="981408362"/>
        <c:axId val="984254224"/>
      </c:barChart>
      <c:catAx>
        <c:axId val="98140836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宋体" panose="02010600030101010101" pitchFamily="2" charset="-122"/>
                <a:cs typeface="+mn-ea"/>
                <a:sym typeface="+mn-lt"/>
              </a:defRPr>
            </a:pPr>
            <a:endParaRPr lang="zh-CN"/>
          </a:p>
        </c:txPr>
        <c:crossAx val="984254224"/>
        <c:crosses val="autoZero"/>
        <c:auto val="1"/>
        <c:lblAlgn val="ctr"/>
        <c:lblOffset val="100"/>
        <c:noMultiLvlLbl val="0"/>
      </c:catAx>
      <c:valAx>
        <c:axId val="984254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sym typeface="+mn-lt"/>
              </a:defRPr>
            </a:pPr>
            <a:endParaRPr lang="zh-CN"/>
          </a:p>
        </c:txPr>
        <c:crossAx val="98140836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sym typeface="+mn-lt"/>
            </a:defRPr>
          </a:pPr>
          <a:endParaRPr lang="zh-CN"/>
        </a:p>
      </c:txPr>
    </c:legend>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A3F64-B923-4F37-81EF-BDC34463A90C}" type="datetimeFigureOut">
              <a:rPr lang="en-US" smtClean="0"/>
              <a:t>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0285C-A373-4EA7-BDC4-778E5FD45DB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460285C-A373-4EA7-BDC4-778E5FD45DBB}" type="slidenum">
              <a:rPr lang="en-US" smtClean="0"/>
              <a:t>1</a:t>
            </a:fld>
            <a:endParaRPr lang="en-US"/>
          </a:p>
        </p:txBody>
      </p:sp>
    </p:spTree>
    <p:extLst>
      <p:ext uri="{BB962C8B-B14F-4D97-AF65-F5344CB8AC3E}">
        <p14:creationId xmlns:p14="http://schemas.microsoft.com/office/powerpoint/2010/main" val="1338796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10</a:t>
            </a:fld>
            <a:endParaRPr lang="en-GB"/>
          </a:p>
        </p:txBody>
      </p:sp>
    </p:spTree>
    <p:extLst>
      <p:ext uri="{BB962C8B-B14F-4D97-AF65-F5344CB8AC3E}">
        <p14:creationId xmlns:p14="http://schemas.microsoft.com/office/powerpoint/2010/main" val="142224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11</a:t>
            </a:fld>
            <a:endParaRPr lang="en-GB"/>
          </a:p>
        </p:txBody>
      </p:sp>
    </p:spTree>
    <p:extLst>
      <p:ext uri="{BB962C8B-B14F-4D97-AF65-F5344CB8AC3E}">
        <p14:creationId xmlns:p14="http://schemas.microsoft.com/office/powerpoint/2010/main" val="4193193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12</a:t>
            </a:fld>
            <a:endParaRPr lang="en-GB"/>
          </a:p>
        </p:txBody>
      </p:sp>
    </p:spTree>
    <p:extLst>
      <p:ext uri="{BB962C8B-B14F-4D97-AF65-F5344CB8AC3E}">
        <p14:creationId xmlns:p14="http://schemas.microsoft.com/office/powerpoint/2010/main" val="1786404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13</a:t>
            </a:fld>
            <a:endParaRPr lang="en-GB"/>
          </a:p>
        </p:txBody>
      </p:sp>
    </p:spTree>
    <p:extLst>
      <p:ext uri="{BB962C8B-B14F-4D97-AF65-F5344CB8AC3E}">
        <p14:creationId xmlns:p14="http://schemas.microsoft.com/office/powerpoint/2010/main" val="3148863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r>
              <a:rPr lang="en-US" altLang="zh-HK" dirty="0"/>
              <a:t>September 1, 2018</a:t>
            </a: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14</a:t>
            </a:fld>
            <a:endParaRPr lang="en-GB"/>
          </a:p>
        </p:txBody>
      </p:sp>
    </p:spTree>
    <p:extLst>
      <p:ext uri="{BB962C8B-B14F-4D97-AF65-F5344CB8AC3E}">
        <p14:creationId xmlns:p14="http://schemas.microsoft.com/office/powerpoint/2010/main" val="997107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15</a:t>
            </a:fld>
            <a:endParaRPr lang="en-GB"/>
          </a:p>
        </p:txBody>
      </p:sp>
    </p:spTree>
    <p:extLst>
      <p:ext uri="{BB962C8B-B14F-4D97-AF65-F5344CB8AC3E}">
        <p14:creationId xmlns:p14="http://schemas.microsoft.com/office/powerpoint/2010/main" val="427606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16</a:t>
            </a:fld>
            <a:endParaRPr lang="en-GB"/>
          </a:p>
        </p:txBody>
      </p:sp>
    </p:spTree>
    <p:extLst>
      <p:ext uri="{BB962C8B-B14F-4D97-AF65-F5344CB8AC3E}">
        <p14:creationId xmlns:p14="http://schemas.microsoft.com/office/powerpoint/2010/main" val="4155968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2</a:t>
            </a:fld>
            <a:endParaRPr lang="en-GB"/>
          </a:p>
        </p:txBody>
      </p:sp>
    </p:spTree>
    <p:extLst>
      <p:ext uri="{BB962C8B-B14F-4D97-AF65-F5344CB8AC3E}">
        <p14:creationId xmlns:p14="http://schemas.microsoft.com/office/powerpoint/2010/main" val="51377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3</a:t>
            </a:fld>
            <a:endParaRPr lang="en-GB"/>
          </a:p>
        </p:txBody>
      </p:sp>
    </p:spTree>
    <p:extLst>
      <p:ext uri="{BB962C8B-B14F-4D97-AF65-F5344CB8AC3E}">
        <p14:creationId xmlns:p14="http://schemas.microsoft.com/office/powerpoint/2010/main" val="3985631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4</a:t>
            </a:fld>
            <a:endParaRPr lang="en-GB"/>
          </a:p>
        </p:txBody>
      </p:sp>
    </p:spTree>
    <p:extLst>
      <p:ext uri="{BB962C8B-B14F-4D97-AF65-F5344CB8AC3E}">
        <p14:creationId xmlns:p14="http://schemas.microsoft.com/office/powerpoint/2010/main" val="144138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5</a:t>
            </a:fld>
            <a:endParaRPr lang="en-GB"/>
          </a:p>
        </p:txBody>
      </p:sp>
    </p:spTree>
    <p:extLst>
      <p:ext uri="{BB962C8B-B14F-4D97-AF65-F5344CB8AC3E}">
        <p14:creationId xmlns:p14="http://schemas.microsoft.com/office/powerpoint/2010/main" val="388201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6</a:t>
            </a:fld>
            <a:endParaRPr lang="en-GB"/>
          </a:p>
        </p:txBody>
      </p:sp>
    </p:spTree>
    <p:extLst>
      <p:ext uri="{BB962C8B-B14F-4D97-AF65-F5344CB8AC3E}">
        <p14:creationId xmlns:p14="http://schemas.microsoft.com/office/powerpoint/2010/main" val="199215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7</a:t>
            </a:fld>
            <a:endParaRPr lang="en-GB"/>
          </a:p>
        </p:txBody>
      </p:sp>
    </p:spTree>
    <p:extLst>
      <p:ext uri="{BB962C8B-B14F-4D97-AF65-F5344CB8AC3E}">
        <p14:creationId xmlns:p14="http://schemas.microsoft.com/office/powerpoint/2010/main" val="46328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r>
              <a:rPr lang="en-US" altLang="zh-CN" sz="1800" b="0" i="0" u="none" strike="noStrike" baseline="0" dirty="0" err="1">
                <a:latin typeface="NimbusRomNo9L-Regu"/>
              </a:rPr>
              <a:t>DenseGCN</a:t>
            </a: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8</a:t>
            </a:fld>
            <a:endParaRPr lang="en-GB"/>
          </a:p>
        </p:txBody>
      </p:sp>
    </p:spTree>
    <p:extLst>
      <p:ext uri="{BB962C8B-B14F-4D97-AF65-F5344CB8AC3E}">
        <p14:creationId xmlns:p14="http://schemas.microsoft.com/office/powerpoint/2010/main" val="3022276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0" indent="0">
              <a:buNone/>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9</a:t>
            </a:fld>
            <a:endParaRPr lang="en-GB"/>
          </a:p>
        </p:txBody>
      </p:sp>
    </p:spTree>
    <p:extLst>
      <p:ext uri="{BB962C8B-B14F-4D97-AF65-F5344CB8AC3E}">
        <p14:creationId xmlns:p14="http://schemas.microsoft.com/office/powerpoint/2010/main" val="48858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accent5">
                    <a:lumMod val="75000"/>
                  </a:schemeClr>
                </a:solidFill>
                <a:latin typeface="+mj-lt"/>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20" name="Date Placeholder 3"/>
          <p:cNvSpPr>
            <a:spLocks noGrp="1"/>
          </p:cNvSpPr>
          <p:nvPr>
            <p:ph type="dt" sz="half" idx="10"/>
          </p:nvPr>
        </p:nvSpPr>
        <p:spPr>
          <a:xfrm>
            <a:off x="0" y="6475983"/>
            <a:ext cx="2743200" cy="365125"/>
          </a:xfrm>
          <a:prstGeom prst="rect">
            <a:avLst/>
          </a:prstGeom>
        </p:spPr>
        <p:txBody>
          <a:bodyPr/>
          <a:lstStyle/>
          <a:p>
            <a:fld id="{BBAC23B5-8E85-49B2-8DBB-50420699CA89}" type="datetime1">
              <a:rPr lang="en-US" smtClean="0"/>
              <a:t>1/4/2022</a:t>
            </a:fld>
            <a:endParaRPr lang="en-US"/>
          </a:p>
        </p:txBody>
      </p:sp>
      <p:sp>
        <p:nvSpPr>
          <p:cNvPr id="21" name="Footer Placeholder 4"/>
          <p:cNvSpPr>
            <a:spLocks noGrp="1"/>
          </p:cNvSpPr>
          <p:nvPr>
            <p:ph type="ftr" sz="quarter" idx="11"/>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22" name="Slide Number Placeholder 5"/>
          <p:cNvSpPr>
            <a:spLocks noGrp="1"/>
          </p:cNvSpPr>
          <p:nvPr>
            <p:ph type="sldNum" sz="quarter" idx="12"/>
          </p:nvPr>
        </p:nvSpPr>
        <p:spPr>
          <a:xfrm>
            <a:off x="11730681" y="6495533"/>
            <a:ext cx="461318" cy="331101"/>
          </a:xfrm>
          <a:prstGeom prst="rect">
            <a:avLst/>
          </a:prstGeom>
        </p:spPr>
        <p:txBody>
          <a:bodyPr/>
          <a:lstStyle>
            <a:lvl1pPr>
              <a:defRPr sz="1100" b="1">
                <a:solidFill>
                  <a:schemeClr val="bg1"/>
                </a:solidFill>
              </a:defRPr>
            </a:lvl1pPr>
          </a:lstStyle>
          <a:p>
            <a:fld id="{6C4F0C88-0165-4FC4-8B5E-8BECB1048F4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3" name="Content Placeholder 2"/>
          <p:cNvSpPr>
            <a:spLocks noGrp="1"/>
          </p:cNvSpPr>
          <p:nvPr>
            <p:ph idx="1"/>
          </p:nvPr>
        </p:nvSpPr>
        <p:spPr>
          <a:xfrm>
            <a:off x="838200" y="1178012"/>
            <a:ext cx="10515600" cy="52646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0" y="6475983"/>
            <a:ext cx="2743200" cy="365125"/>
          </a:xfrm>
          <a:prstGeom prst="rect">
            <a:avLst/>
          </a:prstGeom>
        </p:spPr>
        <p:txBody>
          <a:bodyPr/>
          <a:lstStyle/>
          <a:p>
            <a:fld id="{5D5F1E50-00AF-434F-BD7C-91EF561E0547}" type="datetime1">
              <a:rPr lang="en-US" smtClean="0"/>
              <a:t>1/4/2022</a:t>
            </a:fld>
            <a:endParaRPr lang="en-US"/>
          </a:p>
        </p:txBody>
      </p:sp>
      <p:sp>
        <p:nvSpPr>
          <p:cNvPr id="11" name="Footer Placeholder 4"/>
          <p:cNvSpPr>
            <a:spLocks noGrp="1"/>
          </p:cNvSpPr>
          <p:nvPr>
            <p:ph type="ftr" sz="quarter" idx="11"/>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12" name="Slide Number Placeholder 5"/>
          <p:cNvSpPr>
            <a:spLocks noGrp="1"/>
          </p:cNvSpPr>
          <p:nvPr>
            <p:ph type="sldNum" sz="quarter" idx="12"/>
          </p:nvPr>
        </p:nvSpPr>
        <p:spPr>
          <a:xfrm>
            <a:off x="11730681" y="6495533"/>
            <a:ext cx="461318" cy="331101"/>
          </a:xfrm>
          <a:prstGeom prst="rect">
            <a:avLst/>
          </a:prstGeom>
        </p:spPr>
        <p:txBody>
          <a:bodyPr/>
          <a:lstStyle>
            <a:lvl1pPr>
              <a:defRPr sz="1100" b="1">
                <a:solidFill>
                  <a:schemeClr val="bg1"/>
                </a:solidFill>
              </a:defRPr>
            </a:lvl1pPr>
          </a:lstStyle>
          <a:p>
            <a:fld id="{6C4F0C88-0165-4FC4-8B5E-8BECB1048F4D}" type="slidenum">
              <a:rPr lang="en-US" smtClean="0"/>
              <a:t>‹#›</a:t>
            </a:fld>
            <a:endParaRPr lang="en-US" dirty="0"/>
          </a:p>
        </p:txBody>
      </p:sp>
      <p:sp>
        <p:nvSpPr>
          <p:cNvPr id="13"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75019"/>
            <a:ext cx="5181600" cy="49019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75019"/>
            <a:ext cx="5181600" cy="4901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E41C5A8-17F2-4D89-872F-96F076F2D532}" type="datetime1">
              <a:rPr lang="en-US" smtClean="0"/>
              <a:t>1/4/2022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
        <p:nvSpPr>
          <p:cNvPr id="8"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1AF53A5-7C98-4092-A21C-AFB498035BA8}" type="datetime1">
              <a:rPr lang="en-US" smtClean="0"/>
              <a:t>1/4/2022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B938B47-D7DA-4E69-8D45-6A09E1A25018}" type="datetime1">
              <a:rPr lang="en-US" smtClean="0"/>
              <a:t>1/4/2022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B9C6459-1E28-4882-86BF-B576CA6E0CC9}" type="datetime1">
              <a:rPr lang="en-US" smtClean="0"/>
              <a:t>1/4/2022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1A6038F-FB6A-4C8D-A39A-E41375E1231A}" type="datetime1">
              <a:rPr lang="en-US" smtClean="0"/>
              <a:t>1/4/2022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B2A7DE0-5E7B-40E2-856A-1DA3116354D2}" type="datetime1">
              <a:rPr lang="en-US" smtClean="0"/>
              <a:t>1/4/2022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Rectangle 7"/>
          <p:cNvSpPr>
            <a:spLocks noGrp="1" noChangeArrowheads="1"/>
          </p:cNvSpPr>
          <p:nvPr>
            <p:ph type="sldNum" sz="quarter" idx="12"/>
            <p:custDataLst>
              <p:tags r:id="rId1"/>
            </p:custDataLst>
          </p:nvPr>
        </p:nvSpPr>
        <p:spPr/>
        <p:txBody>
          <a:bodyPr/>
          <a:lstStyle>
            <a:lvl1pPr>
              <a:defRPr>
                <a:solidFill>
                  <a:schemeClr val="tx1"/>
                </a:solidFill>
              </a:defRPr>
            </a:lvl1pPr>
          </a:lstStyle>
          <a:p>
            <a:pPr>
              <a:defRPr/>
            </a:pPr>
            <a:endParaRPr lang="en-US" altLang="ko-KR"/>
          </a:p>
          <a:p>
            <a:pPr>
              <a:defRPr/>
            </a:pPr>
            <a:fld id="{B2D9E1CE-3C7F-4ACF-8753-53AB71A600F5}" type="slidenum">
              <a:rPr lang="en-US" altLang="ko-KR"/>
              <a:t>‹#›</a:t>
            </a:fld>
            <a:endParaRPr lang="en-US" altLang="ko-KR"/>
          </a:p>
        </p:txBody>
      </p:sp>
      <p:sp>
        <p:nvSpPr>
          <p:cNvPr id="6" name="Content Placeholder 2"/>
          <p:cNvSpPr>
            <a:spLocks noGrp="1"/>
          </p:cNvSpPr>
          <p:nvPr>
            <p:ph idx="1"/>
          </p:nvPr>
        </p:nvSpPr>
        <p:spPr>
          <a:xfrm>
            <a:off x="838200" y="1178012"/>
            <a:ext cx="10515600" cy="52646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1"/>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8" name="Slide Number Placeholder 5"/>
          <p:cNvSpPr txBox="1"/>
          <p:nvPr userDrawn="1"/>
        </p:nvSpPr>
        <p:spPr>
          <a:xfrm>
            <a:off x="11730681" y="6495533"/>
            <a:ext cx="461318" cy="331101"/>
          </a:xfrm>
          <a:prstGeom prst="rect">
            <a:avLst/>
          </a:prstGeom>
        </p:spPr>
        <p:txBody>
          <a:bodyPr/>
          <a:lstStyle>
            <a:defPPr>
              <a:defRPr lang="en-US"/>
            </a:defPPr>
            <a:lvl1pPr marL="0" algn="l"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t>‹#›</a:t>
            </a:fld>
            <a:endParaRPr lang="en-US" dirty="0"/>
          </a:p>
        </p:txBody>
      </p:sp>
      <p:sp>
        <p:nvSpPr>
          <p:cNvPr id="9"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22" name="Date Placeholder 3"/>
          <p:cNvSpPr>
            <a:spLocks noGrp="1"/>
          </p:cNvSpPr>
          <p:nvPr>
            <p:ph type="dt" sz="half" idx="2"/>
          </p:nvPr>
        </p:nvSpPr>
        <p:spPr>
          <a:xfrm>
            <a:off x="0" y="6475983"/>
            <a:ext cx="2743200" cy="365125"/>
          </a:xfrm>
          <a:prstGeom prst="rect">
            <a:avLst/>
          </a:prstGeom>
        </p:spPr>
        <p:txBody>
          <a:bodyPr/>
          <a:lstStyle/>
          <a:p>
            <a:fld id="{43F6D614-BD6E-440C-B7F5-166FF72F64E1}" type="datetime1">
              <a:rPr lang="en-US" smtClean="0"/>
              <a:t>1/4/2022</a:t>
            </a:fld>
            <a:endParaRPr lang="en-US"/>
          </a:p>
        </p:txBody>
      </p:sp>
      <p:sp>
        <p:nvSpPr>
          <p:cNvPr id="23" name="Footer Placeholder 4"/>
          <p:cNvSpPr>
            <a:spLocks noGrp="1"/>
          </p:cNvSpPr>
          <p:nvPr>
            <p:ph type="ftr" sz="quarter" idx="3"/>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24" name="Slide Number Placeholder 5"/>
          <p:cNvSpPr>
            <a:spLocks noGrp="1"/>
          </p:cNvSpPr>
          <p:nvPr>
            <p:ph type="sldNum" sz="quarter" idx="4"/>
          </p:nvPr>
        </p:nvSpPr>
        <p:spPr>
          <a:xfrm>
            <a:off x="11730681" y="6495533"/>
            <a:ext cx="461318" cy="331101"/>
          </a:xfrm>
          <a:prstGeom prst="rect">
            <a:avLst/>
          </a:prstGeom>
        </p:spPr>
        <p:txBody>
          <a:bodyPr/>
          <a:lstStyle>
            <a:lvl1pPr>
              <a:defRPr sz="1100" b="1">
                <a:solidFill>
                  <a:schemeClr val="bg1"/>
                </a:solidFill>
              </a:defRPr>
            </a:lvl1pPr>
          </a:lstStyle>
          <a:p>
            <a:fld id="{6C4F0C88-0165-4FC4-8B5E-8BECB1048F4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video" Target="../media/media1.mp4"/><Relationship Id="rId7" Type="http://schemas.openxmlformats.org/officeDocument/2006/relationships/notesSlide" Target="../notesSlides/notesSlide14.xml"/><Relationship Id="rId2" Type="http://schemas.microsoft.com/office/2007/relationships/media" Target="../media/media1.mp4"/><Relationship Id="rId1" Type="http://schemas.openxmlformats.org/officeDocument/2006/relationships/tags" Target="../tags/tag14.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3818580"/>
            <a:ext cx="12191999" cy="2536554"/>
          </a:xfrm>
        </p:spPr>
        <p:txBody>
          <a:bodyPr>
            <a:normAutofit/>
          </a:bodyPr>
          <a:lstStyle/>
          <a:p>
            <a:pPr marL="0" indent="0" algn="ctr">
              <a:buNone/>
            </a:pPr>
            <a:r>
              <a:rPr lang="en-US" sz="2400" dirty="0"/>
              <a:t>Chenxi</a:t>
            </a:r>
            <a:r>
              <a:rPr lang="zh-CN" altLang="en-US" sz="2400" dirty="0"/>
              <a:t> </a:t>
            </a:r>
            <a:r>
              <a:rPr lang="en-US" altLang="zh-CN" sz="2400" dirty="0"/>
              <a:t>Liu*,</a:t>
            </a:r>
            <a:r>
              <a:rPr lang="zh-CN" altLang="en-US" sz="2400" dirty="0"/>
              <a:t> </a:t>
            </a:r>
            <a:r>
              <a:rPr lang="en-US" altLang="zh-CN" sz="2400" dirty="0"/>
              <a:t>Zhu</a:t>
            </a:r>
            <a:r>
              <a:rPr lang="zh-CN" altLang="en-US" sz="2400" dirty="0"/>
              <a:t> </a:t>
            </a:r>
            <a:r>
              <a:rPr lang="en-US" altLang="zh-CN" sz="2400" dirty="0"/>
              <a:t>Xiao*,</a:t>
            </a:r>
            <a:r>
              <a:rPr lang="zh-CN" altLang="en-US" sz="2400" dirty="0"/>
              <a:t> </a:t>
            </a:r>
            <a:r>
              <a:rPr lang="en-US" altLang="zh-CN" sz="2400" dirty="0"/>
              <a:t>Dong</a:t>
            </a:r>
            <a:r>
              <a:rPr lang="zh-CN" altLang="en-US" sz="2400" dirty="0"/>
              <a:t> </a:t>
            </a:r>
            <a:r>
              <a:rPr lang="en-US" altLang="zh-CN" sz="2400" dirty="0"/>
              <a:t>Wang*,</a:t>
            </a:r>
            <a:r>
              <a:rPr lang="zh-CN" altLang="en-US" sz="2400" dirty="0"/>
              <a:t> </a:t>
            </a:r>
            <a:r>
              <a:rPr lang="en-US" altLang="zh-CN" sz="2400" dirty="0"/>
              <a:t>Lei Wang*, </a:t>
            </a:r>
            <a:r>
              <a:rPr lang="en-US" altLang="zh-CN" sz="2400" dirty="0" err="1"/>
              <a:t>Hongbo</a:t>
            </a:r>
            <a:r>
              <a:rPr lang="zh-CN" altLang="en-US" sz="2400" dirty="0"/>
              <a:t> </a:t>
            </a:r>
            <a:r>
              <a:rPr lang="en-US" altLang="zh-CN" sz="2400" dirty="0"/>
              <a:t>Jiang*,</a:t>
            </a:r>
            <a:r>
              <a:rPr lang="zh-CN" altLang="en-US" sz="2400" dirty="0"/>
              <a:t> </a:t>
            </a:r>
            <a:r>
              <a:rPr lang="en-US" altLang="zh-CN" sz="2400" dirty="0" err="1"/>
              <a:t>Hongyang</a:t>
            </a:r>
            <a:r>
              <a:rPr lang="zh-CN" altLang="en-US" sz="2400" dirty="0"/>
              <a:t> </a:t>
            </a:r>
            <a:r>
              <a:rPr lang="en-US" altLang="zh-CN" sz="2400" dirty="0"/>
              <a:t>Chen^, </a:t>
            </a:r>
            <a:r>
              <a:rPr lang="en-US" altLang="zh-CN" sz="2400" dirty="0" err="1"/>
              <a:t>Jiangxia</a:t>
            </a:r>
            <a:r>
              <a:rPr lang="en-US" altLang="zh-CN" sz="2400" dirty="0"/>
              <a:t> Yu</a:t>
            </a:r>
            <a:r>
              <a:rPr lang="en-US" altLang="zh-CN" sz="2400" dirty="0">
                <a:sym typeface="+mn-ea"/>
              </a:rPr>
              <a:t>‘</a:t>
            </a:r>
          </a:p>
          <a:p>
            <a:pPr marL="0" indent="0" algn="ctr">
              <a:buNone/>
            </a:pPr>
            <a:r>
              <a:rPr lang="en-US" sz="2400" dirty="0">
                <a:sym typeface="+mn-ea"/>
              </a:rPr>
              <a:t>*H</a:t>
            </a:r>
            <a:r>
              <a:rPr lang="en-US" altLang="zh-CN" sz="2400" dirty="0">
                <a:sym typeface="+mn-ea"/>
              </a:rPr>
              <a:t>unan University</a:t>
            </a:r>
            <a:endParaRPr lang="en-US" sz="2400" dirty="0">
              <a:sym typeface="+mn-ea"/>
            </a:endParaRPr>
          </a:p>
          <a:p>
            <a:pPr marL="0" indent="0" algn="ctr">
              <a:buNone/>
            </a:pPr>
            <a:r>
              <a:rPr lang="en-US" sz="2400" dirty="0">
                <a:sym typeface="+mn-ea"/>
              </a:rPr>
              <a:t>^Zhejiang Lab</a:t>
            </a:r>
          </a:p>
          <a:p>
            <a:pPr marL="0" indent="0" algn="ctr">
              <a:buNone/>
            </a:pPr>
            <a:r>
              <a:rPr lang="en-US" sz="2400" dirty="0">
                <a:sym typeface="+mn-ea"/>
              </a:rPr>
              <a:t>‘</a:t>
            </a:r>
            <a:r>
              <a:rPr lang="en-US" sz="2400" dirty="0" err="1">
                <a:sym typeface="+mn-ea"/>
              </a:rPr>
              <a:t>Xidian</a:t>
            </a:r>
            <a:r>
              <a:rPr lang="en-US" sz="2400" dirty="0">
                <a:sym typeface="+mn-ea"/>
              </a:rPr>
              <a:t> University</a:t>
            </a:r>
          </a:p>
          <a:p>
            <a:pPr marL="0" indent="0" algn="ctr">
              <a:spcBef>
                <a:spcPts val="1800"/>
              </a:spcBef>
              <a:buNone/>
            </a:pPr>
            <a:r>
              <a:rPr lang="en-US" sz="2400" i="1" dirty="0">
                <a:sym typeface="+mn-ea"/>
              </a:rPr>
              <a:t>IEEE TNSE, </a:t>
            </a:r>
            <a:r>
              <a:rPr lang="en-US" sz="2400" dirty="0">
                <a:sym typeface="+mn-ea"/>
              </a:rPr>
              <a:t>Jan 04 2022</a:t>
            </a:r>
            <a:endParaRPr lang="en-US" sz="2400"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C4F0C88-0165-4FC4-8B5E-8BECB1048F4D}" type="slidenum">
              <a:rPr kumimoji="0" lang="en-US" sz="1400" b="1" i="0" u="none" strike="noStrike" kern="1200" cap="none" spc="0" normalizeH="0" baseline="0" noProof="0" smtClean="0">
                <a:ln>
                  <a:noFill/>
                </a:ln>
                <a:solidFill>
                  <a:prstClr val="white"/>
                </a:solidFill>
                <a:effectLst/>
                <a:uLnTx/>
                <a:uFillTx/>
                <a:latin typeface="Calibri" panose="020F0502020204030204"/>
                <a:ea typeface="+mn-ea"/>
                <a:cs typeface="+mn-cs"/>
              </a:rPr>
              <a:t>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0" y="1491326"/>
            <a:ext cx="12191999" cy="2076635"/>
          </a:xfrm>
        </p:spPr>
        <p:txBody>
          <a:bodyPr>
            <a:noAutofit/>
          </a:bodyPr>
          <a:lstStyle/>
          <a:p>
            <a:pPr algn="ctr"/>
            <a:r>
              <a:rPr lang="en-US" sz="4400" dirty="0"/>
              <a:t>Exploiting Spatiotemporal Correlations of</a:t>
            </a:r>
            <a:br>
              <a:rPr lang="en-US" sz="4400" dirty="0"/>
            </a:br>
            <a:r>
              <a:rPr lang="en-US" sz="4400" dirty="0"/>
              <a:t>Arrive-Stay-Leave Behaviors for</a:t>
            </a:r>
            <a:br>
              <a:rPr lang="en-US" sz="4400" dirty="0"/>
            </a:br>
            <a:r>
              <a:rPr lang="en-US" sz="4400" dirty="0"/>
              <a:t>Private Car Flow Prediction</a:t>
            </a:r>
          </a:p>
        </p:txBody>
      </p:sp>
      <p:pic>
        <p:nvPicPr>
          <p:cNvPr id="6" name="Picture 7" descr="Z:\Youth Olympic Games 2010\Tagline\NTU_YOV_Full colour.jpg"/>
          <p:cNvPicPr>
            <a:picLocks noChangeAspect="1" noChangeArrowheads="1"/>
          </p:cNvPicPr>
          <p:nvPr/>
        </p:nvPicPr>
        <p:blipFill rotWithShape="1">
          <a:blip r:embed="rId3">
            <a:extLst>
              <a:ext uri="{28A0092B-C50C-407E-A947-70E740481C1C}">
                <a14:useLocalDpi xmlns:a14="http://schemas.microsoft.com/office/drawing/2010/main" val="0"/>
              </a:ext>
            </a:extLst>
          </a:blip>
          <a:srcRect t="5969" r="56471"/>
          <a:stretch/>
        </p:blipFill>
        <p:spPr bwMode="auto">
          <a:xfrm>
            <a:off x="191344" y="180690"/>
            <a:ext cx="2819400" cy="1009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E04EEC8E-151D-4982-9009-456D1AC896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54"/>
          <a:stretch/>
        </p:blipFill>
        <p:spPr bwMode="auto">
          <a:xfrm>
            <a:off x="9403860" y="180690"/>
            <a:ext cx="2909803" cy="9581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10</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Experiments</a:t>
            </a:r>
            <a:endParaRPr lang="en-US" altLang="zh-CN" sz="2000" dirty="0"/>
          </a:p>
        </p:txBody>
      </p:sp>
      <p:pic>
        <p:nvPicPr>
          <p:cNvPr id="5" name="图片 4">
            <a:extLst>
              <a:ext uri="{FF2B5EF4-FFF2-40B4-BE49-F238E27FC236}">
                <a16:creationId xmlns:a16="http://schemas.microsoft.com/office/drawing/2014/main" id="{217DB382-2A5F-41E6-BFED-5F03BB035A16}"/>
              </a:ext>
            </a:extLst>
          </p:cNvPr>
          <p:cNvPicPr>
            <a:picLocks noChangeAspect="1"/>
          </p:cNvPicPr>
          <p:nvPr/>
        </p:nvPicPr>
        <p:blipFill>
          <a:blip r:embed="rId4"/>
          <a:stretch>
            <a:fillRect/>
          </a:stretch>
        </p:blipFill>
        <p:spPr>
          <a:xfrm>
            <a:off x="3270870" y="634790"/>
            <a:ext cx="5817472" cy="2404204"/>
          </a:xfrm>
          <a:prstGeom prst="rect">
            <a:avLst/>
          </a:prstGeom>
        </p:spPr>
      </p:pic>
      <p:graphicFrame>
        <p:nvGraphicFramePr>
          <p:cNvPr id="17" name="表格 16">
            <a:extLst>
              <a:ext uri="{FF2B5EF4-FFF2-40B4-BE49-F238E27FC236}">
                <a16:creationId xmlns:a16="http://schemas.microsoft.com/office/drawing/2014/main" id="{CEC1126A-A22C-4EF1-912C-720598CF28E9}"/>
              </a:ext>
            </a:extLst>
          </p:cNvPr>
          <p:cNvGraphicFramePr>
            <a:graphicFrameLocks noGrp="1"/>
          </p:cNvGraphicFramePr>
          <p:nvPr>
            <p:extLst>
              <p:ext uri="{D42A27DB-BD31-4B8C-83A1-F6EECF244321}">
                <p14:modId xmlns:p14="http://schemas.microsoft.com/office/powerpoint/2010/main" val="1977464773"/>
              </p:ext>
            </p:extLst>
          </p:nvPr>
        </p:nvGraphicFramePr>
        <p:xfrm>
          <a:off x="3270870" y="3277925"/>
          <a:ext cx="5817472" cy="3015884"/>
        </p:xfrm>
        <a:graphic>
          <a:graphicData uri="http://schemas.openxmlformats.org/drawingml/2006/table">
            <a:tbl>
              <a:tblPr/>
              <a:tblGrid>
                <a:gridCol w="3785697">
                  <a:extLst>
                    <a:ext uri="{9D8B030D-6E8A-4147-A177-3AD203B41FA5}">
                      <a16:colId xmlns:a16="http://schemas.microsoft.com/office/drawing/2014/main" val="1439696679"/>
                    </a:ext>
                  </a:extLst>
                </a:gridCol>
                <a:gridCol w="2031775">
                  <a:extLst>
                    <a:ext uri="{9D8B030D-6E8A-4147-A177-3AD203B41FA5}">
                      <a16:colId xmlns:a16="http://schemas.microsoft.com/office/drawing/2014/main" val="265009536"/>
                    </a:ext>
                  </a:extLst>
                </a:gridCol>
              </a:tblGrid>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2000" b="1" u="none" strike="noStrike" dirty="0">
                          <a:effectLst/>
                          <a:latin typeface="+mn-lt"/>
                          <a:ea typeface="+mn-ea"/>
                          <a:cs typeface="+mn-ea"/>
                          <a:sym typeface="+mn-lt"/>
                        </a:rPr>
                        <a:t>Baselines</a:t>
                      </a:r>
                      <a:endParaRPr lang="zh-CN" altLang="en-US" sz="2000" b="1"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2000" b="1" u="none" strike="noStrike" dirty="0">
                          <a:effectLst/>
                          <a:latin typeface="+mn-lt"/>
                          <a:ea typeface="+mn-ea"/>
                          <a:cs typeface="+mn-ea"/>
                          <a:sym typeface="+mn-lt"/>
                        </a:rPr>
                        <a:t>Category</a:t>
                      </a:r>
                      <a:endParaRPr lang="zh-CN" altLang="en-US" sz="2000" b="1"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5670338"/>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sz="1800" u="none" strike="noStrike" dirty="0">
                          <a:effectLst/>
                          <a:latin typeface="+mn-lt"/>
                          <a:ea typeface="+mn-ea"/>
                          <a:cs typeface="+mn-ea"/>
                          <a:sym typeface="+mn-lt"/>
                        </a:rPr>
                        <a:t>HA</a:t>
                      </a:r>
                      <a:endParaRPr 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ctr"/>
                      <a:r>
                        <a:rPr lang="en-US" altLang="zh-CN" sz="1800" u="none" strike="noStrike" dirty="0">
                          <a:effectLst/>
                          <a:latin typeface="+mn-lt"/>
                          <a:ea typeface="+mn-ea"/>
                          <a:cs typeface="+mn-ea"/>
                          <a:sym typeface="+mn-lt"/>
                        </a:rPr>
                        <a:t>Statistics</a:t>
                      </a:r>
                      <a:endParaRPr lang="zh-CN" alt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741242"/>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1800" u="none" strike="noStrike" dirty="0">
                          <a:effectLst/>
                          <a:latin typeface="+mn-lt"/>
                          <a:ea typeface="+mn-ea"/>
                          <a:cs typeface="+mn-ea"/>
                          <a:sym typeface="+mn-lt"/>
                        </a:rPr>
                        <a:t>ARIMA</a:t>
                      </a:r>
                      <a:endParaRPr lang="en-US" altLang="zh-CN"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2790413109"/>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sz="1800" u="none" strike="noStrike" dirty="0">
                          <a:effectLst/>
                          <a:latin typeface="+mn-lt"/>
                          <a:ea typeface="+mn-ea"/>
                          <a:cs typeface="+mn-ea"/>
                          <a:sym typeface="+mn-lt"/>
                        </a:rPr>
                        <a:t>BO-SVR</a:t>
                      </a:r>
                      <a:endParaRPr 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ctr"/>
                      <a:r>
                        <a:rPr lang="en-US" altLang="zh-CN" sz="1800" u="none" strike="noStrike" dirty="0">
                          <a:effectLst/>
                          <a:latin typeface="+mn-lt"/>
                          <a:ea typeface="+mn-ea"/>
                          <a:cs typeface="+mn-ea"/>
                          <a:sym typeface="+mn-lt"/>
                        </a:rPr>
                        <a:t>Machine Learning</a:t>
                      </a:r>
                      <a:endParaRPr lang="zh-CN" alt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157101"/>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sz="1800" u="none" strike="noStrike" dirty="0">
                          <a:effectLst/>
                          <a:latin typeface="+mn-lt"/>
                          <a:ea typeface="+mn-ea"/>
                          <a:cs typeface="+mn-ea"/>
                          <a:sym typeface="+mn-lt"/>
                        </a:rPr>
                        <a:t>GBRT</a:t>
                      </a:r>
                      <a:endParaRPr 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3852205538"/>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sz="1800" u="none" strike="noStrike" dirty="0">
                          <a:effectLst/>
                          <a:latin typeface="+mn-lt"/>
                          <a:ea typeface="+mn-ea"/>
                          <a:cs typeface="+mn-ea"/>
                          <a:sym typeface="+mn-lt"/>
                        </a:rPr>
                        <a:t>Multi-LSTM</a:t>
                      </a:r>
                      <a:endParaRPr 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ctr"/>
                      <a:r>
                        <a:rPr lang="en-US" altLang="zh-CN" sz="1800" u="none" strike="noStrike" dirty="0">
                          <a:effectLst/>
                          <a:latin typeface="+mn-lt"/>
                          <a:ea typeface="+mn-ea"/>
                          <a:cs typeface="+mn-ea"/>
                          <a:sym typeface="+mn-lt"/>
                        </a:rPr>
                        <a:t>Deep Learning</a:t>
                      </a:r>
                      <a:endParaRPr lang="zh-CN" altLang="en-US"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579649"/>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1800" u="none" strike="noStrike" dirty="0">
                          <a:effectLst/>
                          <a:latin typeface="+mn-lt"/>
                          <a:ea typeface="+mn-ea"/>
                          <a:cs typeface="+mn-ea"/>
                          <a:sym typeface="+mn-lt"/>
                        </a:rPr>
                        <a:t>T-GCN</a:t>
                      </a:r>
                      <a:endParaRPr lang="en-US" altLang="zh-CN"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1315083420"/>
                  </a:ext>
                </a:extLst>
              </a:tr>
              <a:tr h="300526">
                <a:tc>
                  <a:txBody>
                    <a:bodyPr/>
                    <a:lstStyle>
                      <a:lvl1pPr marL="0" algn="l" defTabSz="914377" rtl="0" eaLnBrk="1" latinLnBrk="0" hangingPunct="1">
                        <a:defRPr sz="1800" kern="1200">
                          <a:solidFill>
                            <a:schemeClr val="tx1"/>
                          </a:solidFill>
                          <a:latin typeface="Times New Roman" panose="020F0502020204030204"/>
                          <a:ea typeface="微软雅黑"/>
                        </a:defRPr>
                      </a:lvl1pPr>
                      <a:lvl2pPr marL="457189" algn="l" defTabSz="914377" rtl="0" eaLnBrk="1" latinLnBrk="0" hangingPunct="1">
                        <a:defRPr sz="1800" kern="1200">
                          <a:solidFill>
                            <a:schemeClr val="tx1"/>
                          </a:solidFill>
                          <a:latin typeface="Times New Roman" panose="020F0502020204030204"/>
                          <a:ea typeface="微软雅黑"/>
                        </a:defRPr>
                      </a:lvl2pPr>
                      <a:lvl3pPr marL="914377" algn="l" defTabSz="914377" rtl="0" eaLnBrk="1" latinLnBrk="0" hangingPunct="1">
                        <a:defRPr sz="1800" kern="1200">
                          <a:solidFill>
                            <a:schemeClr val="tx1"/>
                          </a:solidFill>
                          <a:latin typeface="Times New Roman" panose="020F0502020204030204"/>
                          <a:ea typeface="微软雅黑"/>
                        </a:defRPr>
                      </a:lvl3pPr>
                      <a:lvl4pPr marL="1371566" algn="l" defTabSz="914377" rtl="0" eaLnBrk="1" latinLnBrk="0" hangingPunct="1">
                        <a:defRPr sz="1800" kern="1200">
                          <a:solidFill>
                            <a:schemeClr val="tx1"/>
                          </a:solidFill>
                          <a:latin typeface="Times New Roman" panose="020F0502020204030204"/>
                          <a:ea typeface="微软雅黑"/>
                        </a:defRPr>
                      </a:lvl4pPr>
                      <a:lvl5pPr marL="1828754" algn="l" defTabSz="914377" rtl="0" eaLnBrk="1" latinLnBrk="0" hangingPunct="1">
                        <a:defRPr sz="1800" kern="1200">
                          <a:solidFill>
                            <a:schemeClr val="tx1"/>
                          </a:solidFill>
                          <a:latin typeface="Times New Roman" panose="020F0502020204030204"/>
                          <a:ea typeface="微软雅黑"/>
                        </a:defRPr>
                      </a:lvl5pPr>
                      <a:lvl6pPr marL="2285943" algn="l" defTabSz="914377" rtl="0" eaLnBrk="1" latinLnBrk="0" hangingPunct="1">
                        <a:defRPr sz="1800" kern="1200">
                          <a:solidFill>
                            <a:schemeClr val="tx1"/>
                          </a:solidFill>
                          <a:latin typeface="Times New Roman" panose="020F0502020204030204"/>
                          <a:ea typeface="微软雅黑"/>
                        </a:defRPr>
                      </a:lvl6pPr>
                      <a:lvl7pPr marL="2743131" algn="l" defTabSz="914377" rtl="0" eaLnBrk="1" latinLnBrk="0" hangingPunct="1">
                        <a:defRPr sz="1800" kern="1200">
                          <a:solidFill>
                            <a:schemeClr val="tx1"/>
                          </a:solidFill>
                          <a:latin typeface="Times New Roman" panose="020F0502020204030204"/>
                          <a:ea typeface="微软雅黑"/>
                        </a:defRPr>
                      </a:lvl7pPr>
                      <a:lvl8pPr marL="3200320" algn="l" defTabSz="914377" rtl="0" eaLnBrk="1" latinLnBrk="0" hangingPunct="1">
                        <a:defRPr sz="1800" kern="1200">
                          <a:solidFill>
                            <a:schemeClr val="tx1"/>
                          </a:solidFill>
                          <a:latin typeface="Times New Roman" panose="020F0502020204030204"/>
                          <a:ea typeface="微软雅黑"/>
                        </a:defRPr>
                      </a:lvl8pPr>
                      <a:lvl9pPr marL="3657509" algn="l" defTabSz="914377" rtl="0" eaLnBrk="1" latinLnBrk="0" hangingPunct="1">
                        <a:defRPr sz="1800" kern="1200">
                          <a:solidFill>
                            <a:schemeClr val="tx1"/>
                          </a:solidFill>
                          <a:latin typeface="Times New Roman" panose="020F0502020204030204"/>
                          <a:ea typeface="微软雅黑"/>
                        </a:defRPr>
                      </a:lvl9pPr>
                    </a:lstStyle>
                    <a:p>
                      <a:pPr algn="ctr" fontAlgn="b"/>
                      <a:r>
                        <a:rPr lang="en-US" altLang="zh-CN" sz="1800" u="none" strike="noStrike" dirty="0">
                          <a:effectLst/>
                          <a:latin typeface="+mn-lt"/>
                          <a:ea typeface="+mn-ea"/>
                          <a:cs typeface="+mn-ea"/>
                          <a:sym typeface="+mn-lt"/>
                        </a:rPr>
                        <a:t>DCRNN</a:t>
                      </a:r>
                      <a:endParaRPr lang="en-US" altLang="zh-CN"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lnL w="12700" cap="flat" cmpd="sng" algn="ctr">
                      <a:solidFill>
                        <a:sysClr val="windowText" lastClr="000000"/>
                      </a:solidFill>
                      <a:prstDash val="solid"/>
                      <a:round/>
                      <a:headEnd type="none" w="med" len="med"/>
                      <a:tailEnd type="none" w="med" len="med"/>
                    </a:lnL>
                    <a:lnT w="12700" cap="flat" cmpd="sng" algn="ctr">
                      <a:solidFill>
                        <a:sysClr val="windowText" lastClr="000000"/>
                      </a:solidFill>
                      <a:prstDash val="solid"/>
                      <a:round/>
                      <a:headEnd type="none" w="med" len="med"/>
                      <a:tailEnd type="none" w="med" len="med"/>
                    </a:lnT>
                  </a:tcPr>
                </a:tc>
                <a:extLst>
                  <a:ext uri="{0D108BD9-81ED-4DB2-BD59-A6C34878D82A}">
                    <a16:rowId xmlns:a16="http://schemas.microsoft.com/office/drawing/2014/main" val="756037623"/>
                  </a:ext>
                </a:extLst>
              </a:tr>
              <a:tr h="300526">
                <a:tc>
                  <a:txBody>
                    <a:bodyPr/>
                    <a:lstStyle/>
                    <a:p>
                      <a:pPr algn="ctr" fontAlgn="b"/>
                      <a:r>
                        <a:rPr lang="en-US" altLang="zh-CN" sz="1800" b="0" i="0" u="none" strike="noStrike" dirty="0" err="1">
                          <a:solidFill>
                            <a:srgbClr val="000000"/>
                          </a:solidFill>
                          <a:effectLst/>
                          <a:latin typeface="+mn-lt"/>
                          <a:ea typeface="+mn-ea"/>
                          <a:cs typeface="+mn-ea"/>
                          <a:sym typeface="+mn-lt"/>
                        </a:rPr>
                        <a:t>GraphWaveNet</a:t>
                      </a:r>
                      <a:endParaRPr lang="en-US" altLang="zh-CN" sz="18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sz="16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811363"/>
                  </a:ext>
                </a:extLst>
              </a:tr>
              <a:tr h="300526">
                <a:tc>
                  <a:txBody>
                    <a:bodyPr/>
                    <a:lstStyle/>
                    <a:p>
                      <a:pPr algn="ctr" fontAlgn="b"/>
                      <a:r>
                        <a:rPr lang="en-US" altLang="zh-CN" sz="1800" b="0" i="0" u="none" strike="noStrike" dirty="0">
                          <a:solidFill>
                            <a:srgbClr val="000000"/>
                          </a:solidFill>
                          <a:effectLst/>
                          <a:latin typeface="+mn-lt"/>
                          <a:ea typeface="+mn-ea"/>
                          <a:cs typeface="+mn-ea"/>
                          <a:sym typeface="+mn-lt"/>
                        </a:rPr>
                        <a:t>GMAN</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sz="16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981364"/>
                  </a:ext>
                </a:extLst>
              </a:tr>
            </a:tbl>
          </a:graphicData>
        </a:graphic>
      </p:graphicFrame>
    </p:spTree>
    <p:custDataLst>
      <p:tags r:id="rId1"/>
    </p:custDataLst>
    <p:extLst>
      <p:ext uri="{BB962C8B-B14F-4D97-AF65-F5344CB8AC3E}">
        <p14:creationId xmlns:p14="http://schemas.microsoft.com/office/powerpoint/2010/main" val="203446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11</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Experiments</a:t>
            </a:r>
            <a:endParaRPr lang="en-US" altLang="zh-CN" sz="2000" dirty="0"/>
          </a:p>
        </p:txBody>
      </p:sp>
      <p:pic>
        <p:nvPicPr>
          <p:cNvPr id="6" name="图片 5">
            <a:extLst>
              <a:ext uri="{FF2B5EF4-FFF2-40B4-BE49-F238E27FC236}">
                <a16:creationId xmlns:a16="http://schemas.microsoft.com/office/drawing/2014/main" id="{5497378F-0290-48FB-93E7-AC16E6EC23D1}"/>
              </a:ext>
            </a:extLst>
          </p:cNvPr>
          <p:cNvPicPr>
            <a:picLocks noChangeAspect="1"/>
          </p:cNvPicPr>
          <p:nvPr/>
        </p:nvPicPr>
        <p:blipFill rotWithShape="1">
          <a:blip r:embed="rId4"/>
          <a:srcRect b="53516"/>
          <a:stretch/>
        </p:blipFill>
        <p:spPr>
          <a:xfrm>
            <a:off x="1181548" y="1421240"/>
            <a:ext cx="4647746" cy="2874903"/>
          </a:xfrm>
          <a:prstGeom prst="rect">
            <a:avLst/>
          </a:prstGeom>
        </p:spPr>
      </p:pic>
      <p:pic>
        <p:nvPicPr>
          <p:cNvPr id="7" name="图片 6">
            <a:extLst>
              <a:ext uri="{FF2B5EF4-FFF2-40B4-BE49-F238E27FC236}">
                <a16:creationId xmlns:a16="http://schemas.microsoft.com/office/drawing/2014/main" id="{C7E3CCA7-4C85-40BE-B583-FEDA2B834696}"/>
              </a:ext>
            </a:extLst>
          </p:cNvPr>
          <p:cNvPicPr>
            <a:picLocks noChangeAspect="1"/>
          </p:cNvPicPr>
          <p:nvPr/>
        </p:nvPicPr>
        <p:blipFill rotWithShape="1">
          <a:blip r:embed="rId4"/>
          <a:srcRect t="49865" b="3651"/>
          <a:stretch/>
        </p:blipFill>
        <p:spPr>
          <a:xfrm>
            <a:off x="6378612" y="1421240"/>
            <a:ext cx="4650166" cy="2876400"/>
          </a:xfrm>
          <a:prstGeom prst="rect">
            <a:avLst/>
          </a:prstGeom>
        </p:spPr>
      </p:pic>
      <p:sp>
        <p:nvSpPr>
          <p:cNvPr id="8" name="文本框 7">
            <a:extLst>
              <a:ext uri="{FF2B5EF4-FFF2-40B4-BE49-F238E27FC236}">
                <a16:creationId xmlns:a16="http://schemas.microsoft.com/office/drawing/2014/main" id="{4455FBCC-63A5-4E8C-BB2C-47F2B488F5A6}"/>
              </a:ext>
            </a:extLst>
          </p:cNvPr>
          <p:cNvSpPr txBox="1"/>
          <p:nvPr/>
        </p:nvSpPr>
        <p:spPr>
          <a:xfrm>
            <a:off x="1181548" y="4450158"/>
            <a:ext cx="4647745" cy="646331"/>
          </a:xfrm>
          <a:prstGeom prst="rect">
            <a:avLst/>
          </a:prstGeom>
          <a:noFill/>
        </p:spPr>
        <p:txBody>
          <a:bodyPr wrap="square" rtlCol="0">
            <a:spAutoFit/>
          </a:bodyPr>
          <a:lstStyle/>
          <a:p>
            <a:pPr algn="ctr"/>
            <a:r>
              <a:rPr lang="en-US" altLang="zh-CN" dirty="0">
                <a:solidFill>
                  <a:prstClr val="black"/>
                </a:solidFill>
                <a:latin typeface="Times New Roman" panose="020F0502020204030204"/>
                <a:ea typeface="微软雅黑"/>
                <a:cs typeface="+mn-ea"/>
                <a:sym typeface="+mn-lt"/>
              </a:rPr>
              <a:t>Distribution of Center Points of 109 Functional Regions in </a:t>
            </a:r>
            <a:r>
              <a:rPr lang="en-US" altLang="zh-CN" dirty="0" err="1">
                <a:solidFill>
                  <a:prstClr val="black"/>
                </a:solidFill>
                <a:latin typeface="Times New Roman" panose="020F0502020204030204"/>
                <a:ea typeface="微软雅黑"/>
                <a:cs typeface="+mn-ea"/>
                <a:sym typeface="+mn-lt"/>
              </a:rPr>
              <a:t>Yuhua</a:t>
            </a:r>
            <a:r>
              <a:rPr lang="en-US" altLang="zh-CN" dirty="0">
                <a:solidFill>
                  <a:prstClr val="black"/>
                </a:solidFill>
                <a:latin typeface="Times New Roman" panose="020F0502020204030204"/>
                <a:ea typeface="微软雅黑"/>
                <a:cs typeface="+mn-ea"/>
                <a:sym typeface="+mn-lt"/>
              </a:rPr>
              <a:t> District, Changsha</a:t>
            </a:r>
            <a:endParaRPr lang="zh-CN" altLang="en-US" dirty="0">
              <a:solidFill>
                <a:prstClr val="black"/>
              </a:solidFill>
              <a:latin typeface="Times New Roman" panose="020F0502020204030204"/>
              <a:ea typeface="微软雅黑"/>
              <a:cs typeface="+mn-ea"/>
              <a:sym typeface="+mn-lt"/>
            </a:endParaRPr>
          </a:p>
        </p:txBody>
      </p:sp>
      <p:sp>
        <p:nvSpPr>
          <p:cNvPr id="9" name="文本框 8">
            <a:extLst>
              <a:ext uri="{FF2B5EF4-FFF2-40B4-BE49-F238E27FC236}">
                <a16:creationId xmlns:a16="http://schemas.microsoft.com/office/drawing/2014/main" id="{1811DA0D-2531-44E5-95E7-519E5BCBE509}"/>
              </a:ext>
            </a:extLst>
          </p:cNvPr>
          <p:cNvSpPr txBox="1"/>
          <p:nvPr/>
        </p:nvSpPr>
        <p:spPr>
          <a:xfrm>
            <a:off x="6378611" y="4450158"/>
            <a:ext cx="4647744" cy="646331"/>
          </a:xfrm>
          <a:prstGeom prst="rect">
            <a:avLst/>
          </a:prstGeom>
          <a:noFill/>
        </p:spPr>
        <p:txBody>
          <a:bodyPr wrap="square" rtlCol="0">
            <a:spAutoFit/>
          </a:bodyPr>
          <a:lstStyle/>
          <a:p>
            <a:pPr algn="ctr"/>
            <a:r>
              <a:rPr lang="en-US" altLang="zh-CN" dirty="0">
                <a:solidFill>
                  <a:prstClr val="black"/>
                </a:solidFill>
                <a:latin typeface="Times New Roman" panose="020F0502020204030204"/>
                <a:ea typeface="微软雅黑"/>
                <a:cs typeface="+mn-ea"/>
                <a:sym typeface="+mn-lt"/>
              </a:rPr>
              <a:t>Distribution of Center Points of 210 Functional Regions in </a:t>
            </a:r>
            <a:r>
              <a:rPr lang="en-US" altLang="zh-CN" dirty="0" err="1">
                <a:solidFill>
                  <a:prstClr val="black"/>
                </a:solidFill>
                <a:latin typeface="Times New Roman" panose="020F0502020204030204"/>
                <a:ea typeface="微软雅黑"/>
                <a:cs typeface="+mn-ea"/>
                <a:sym typeface="+mn-lt"/>
              </a:rPr>
              <a:t>Baoan</a:t>
            </a:r>
            <a:r>
              <a:rPr lang="en-US" altLang="zh-CN" dirty="0">
                <a:solidFill>
                  <a:prstClr val="black"/>
                </a:solidFill>
                <a:latin typeface="Times New Roman" panose="020F0502020204030204"/>
                <a:ea typeface="微软雅黑"/>
                <a:cs typeface="+mn-ea"/>
                <a:sym typeface="+mn-lt"/>
              </a:rPr>
              <a:t> District, Shenzhen</a:t>
            </a:r>
            <a:endParaRPr lang="zh-CN" altLang="en-US" dirty="0">
              <a:solidFill>
                <a:prstClr val="black"/>
              </a:solidFill>
              <a:latin typeface="Times New Roman" panose="020F0502020204030204"/>
              <a:ea typeface="微软雅黑"/>
              <a:cs typeface="+mn-ea"/>
              <a:sym typeface="+mn-lt"/>
            </a:endParaRPr>
          </a:p>
        </p:txBody>
      </p:sp>
    </p:spTree>
    <p:custDataLst>
      <p:tags r:id="rId1"/>
    </p:custDataLst>
    <p:extLst>
      <p:ext uri="{BB962C8B-B14F-4D97-AF65-F5344CB8AC3E}">
        <p14:creationId xmlns:p14="http://schemas.microsoft.com/office/powerpoint/2010/main" val="3226588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12</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Experiments</a:t>
            </a:r>
            <a:endParaRPr lang="en-US" altLang="zh-CN" sz="2000" dirty="0"/>
          </a:p>
        </p:txBody>
      </p:sp>
      <p:sp>
        <p:nvSpPr>
          <p:cNvPr id="15" name="矩形 14">
            <a:extLst>
              <a:ext uri="{FF2B5EF4-FFF2-40B4-BE49-F238E27FC236}">
                <a16:creationId xmlns:a16="http://schemas.microsoft.com/office/drawing/2014/main" id="{FC9B71EF-1BCA-4100-91E2-021805D6926E}"/>
              </a:ext>
            </a:extLst>
          </p:cNvPr>
          <p:cNvSpPr/>
          <p:nvPr/>
        </p:nvSpPr>
        <p:spPr>
          <a:xfrm>
            <a:off x="653199" y="880541"/>
            <a:ext cx="5207890" cy="35394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accent1">
                    <a:lumMod val="75000"/>
                  </a:schemeClr>
                </a:solidFill>
                <a:latin typeface="Times New Roman" panose="020F0502020204030204"/>
                <a:ea typeface="微软雅黑"/>
                <a:cs typeface="+mn-ea"/>
                <a:sym typeface="+mn-lt"/>
              </a:rPr>
              <a:t>All Regions</a:t>
            </a:r>
          </a:p>
          <a:p>
            <a:endParaRPr lang="en-US" altLang="zh-CN" sz="2000" b="1" dirty="0">
              <a:solidFill>
                <a:schemeClr val="accent1">
                  <a:lumMod val="75000"/>
                </a:schemeClr>
              </a:solidFill>
              <a:latin typeface="Times New Roman" panose="020F0502020204030204"/>
              <a:ea typeface="微软雅黑"/>
              <a:cs typeface="+mn-ea"/>
              <a:sym typeface="+mn-lt"/>
            </a:endParaRPr>
          </a:p>
          <a:p>
            <a:endParaRPr lang="en-US" altLang="zh-CN" sz="2000" b="1" dirty="0">
              <a:solidFill>
                <a:schemeClr val="accent1">
                  <a:lumMod val="75000"/>
                </a:schemeClr>
              </a:solidFill>
              <a:latin typeface="Times New Roman" panose="020F0502020204030204"/>
              <a:ea typeface="微软雅黑"/>
              <a:cs typeface="+mn-ea"/>
              <a:sym typeface="+mn-lt"/>
            </a:endParaRPr>
          </a:p>
          <a:p>
            <a:endParaRPr lang="en-US" altLang="zh-CN" sz="2000" b="1" dirty="0">
              <a:solidFill>
                <a:schemeClr val="accent1">
                  <a:lumMod val="75000"/>
                </a:schemeClr>
              </a:solidFill>
              <a:latin typeface="Times New Roman" panose="020F0502020204030204"/>
              <a:ea typeface="微软雅黑"/>
              <a:cs typeface="+mn-ea"/>
              <a:sym typeface="+mn-lt"/>
            </a:endParaRPr>
          </a:p>
          <a:p>
            <a:endParaRPr lang="en-US" altLang="zh-CN" sz="2400" b="1" dirty="0">
              <a:solidFill>
                <a:schemeClr val="accent1">
                  <a:lumMod val="75000"/>
                </a:schemeClr>
              </a:solidFill>
              <a:latin typeface="Times New Roman" panose="020F0502020204030204"/>
              <a:ea typeface="微软雅黑"/>
              <a:cs typeface="+mn-ea"/>
              <a:sym typeface="+mn-lt"/>
            </a:endParaRPr>
          </a:p>
          <a:p>
            <a:endParaRPr lang="en-US" altLang="zh-CN" sz="2400" b="1" dirty="0">
              <a:solidFill>
                <a:schemeClr val="accent1">
                  <a:lumMod val="75000"/>
                </a:schemeClr>
              </a:solidFill>
              <a:latin typeface="Times New Roman" panose="020F0502020204030204"/>
              <a:ea typeface="微软雅黑"/>
              <a:cs typeface="+mn-ea"/>
              <a:sym typeface="+mn-lt"/>
            </a:endParaRPr>
          </a:p>
          <a:p>
            <a:endParaRPr lang="en-US" altLang="zh-CN" sz="2800" b="1" dirty="0">
              <a:solidFill>
                <a:schemeClr val="accent1">
                  <a:lumMod val="75000"/>
                </a:schemeClr>
              </a:solidFill>
              <a:latin typeface="Times New Roman" panose="020F0502020204030204"/>
              <a:ea typeface="微软雅黑"/>
              <a:cs typeface="+mn-ea"/>
              <a:sym typeface="+mn-lt"/>
            </a:endParaRPr>
          </a:p>
          <a:p>
            <a:endParaRPr lang="en-US" altLang="zh-CN" sz="2800" b="1" dirty="0">
              <a:solidFill>
                <a:schemeClr val="accent1">
                  <a:lumMod val="75000"/>
                </a:schemeClr>
              </a:solidFill>
              <a:latin typeface="Times New Roman" panose="020F0502020204030204"/>
              <a:ea typeface="微软雅黑"/>
              <a:cs typeface="+mn-ea"/>
              <a:sym typeface="+mn-lt"/>
            </a:endParaRPr>
          </a:p>
          <a:p>
            <a:endParaRPr lang="en-US" altLang="zh-CN" sz="2000" b="1" dirty="0">
              <a:solidFill>
                <a:schemeClr val="accent1">
                  <a:lumMod val="75000"/>
                </a:schemeClr>
              </a:solidFill>
              <a:latin typeface="Times New Roman" panose="020F0502020204030204"/>
              <a:ea typeface="微软雅黑"/>
              <a:cs typeface="+mn-ea"/>
              <a:sym typeface="+mn-lt"/>
            </a:endParaRPr>
          </a:p>
          <a:p>
            <a:r>
              <a:rPr lang="en-US" altLang="zh-CN" sz="2000" b="1" dirty="0">
                <a:solidFill>
                  <a:schemeClr val="accent1">
                    <a:lumMod val="75000"/>
                  </a:schemeClr>
                </a:solidFill>
                <a:latin typeface="Times New Roman" panose="020F0502020204030204"/>
                <a:ea typeface="微软雅黑"/>
                <a:cs typeface="+mn-ea"/>
                <a:sym typeface="+mn-lt"/>
              </a:rPr>
              <a:t>Single Region</a:t>
            </a:r>
            <a:endParaRPr lang="en-US" altLang="zh-CN" sz="2000" dirty="0">
              <a:solidFill>
                <a:schemeClr val="accent1">
                  <a:lumMod val="75000"/>
                </a:schemeClr>
              </a:solidFill>
              <a:latin typeface="Times New Roman" panose="020F0502020204030204"/>
              <a:ea typeface="微软雅黑"/>
              <a:cs typeface="+mn-ea"/>
              <a:sym typeface="+mn-lt"/>
            </a:endParaRPr>
          </a:p>
        </p:txBody>
      </p:sp>
      <p:pic>
        <p:nvPicPr>
          <p:cNvPr id="2" name="图片 1">
            <a:extLst>
              <a:ext uri="{FF2B5EF4-FFF2-40B4-BE49-F238E27FC236}">
                <a16:creationId xmlns:a16="http://schemas.microsoft.com/office/drawing/2014/main" id="{C9076336-0585-482C-B17D-7D450D629968}"/>
              </a:ext>
            </a:extLst>
          </p:cNvPr>
          <p:cNvPicPr>
            <a:picLocks noChangeAspect="1"/>
          </p:cNvPicPr>
          <p:nvPr/>
        </p:nvPicPr>
        <p:blipFill rotWithShape="1">
          <a:blip r:embed="rId4"/>
          <a:srcRect l="5272" t="20429" r="5167"/>
          <a:stretch/>
        </p:blipFill>
        <p:spPr>
          <a:xfrm>
            <a:off x="715617" y="1267999"/>
            <a:ext cx="4945712" cy="2652720"/>
          </a:xfrm>
          <a:prstGeom prst="rect">
            <a:avLst/>
          </a:prstGeom>
        </p:spPr>
      </p:pic>
      <p:sp>
        <p:nvSpPr>
          <p:cNvPr id="14" name="矩形 13">
            <a:extLst>
              <a:ext uri="{FF2B5EF4-FFF2-40B4-BE49-F238E27FC236}">
                <a16:creationId xmlns:a16="http://schemas.microsoft.com/office/drawing/2014/main" id="{A6E79D28-72AA-4A1B-A7BF-D0FFE85766D2}"/>
              </a:ext>
            </a:extLst>
          </p:cNvPr>
          <p:cNvSpPr/>
          <p:nvPr/>
        </p:nvSpPr>
        <p:spPr>
          <a:xfrm>
            <a:off x="662652" y="3520428"/>
            <a:ext cx="5051642" cy="192795"/>
          </a:xfrm>
          <a:prstGeom prst="rect">
            <a:avLst/>
          </a:prstGeom>
          <a:noFill/>
          <a:ln w="28575" cap="flat" cmpd="sng" algn="ctr">
            <a:solidFill>
              <a:srgbClr val="FDA3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F0502020204030204"/>
              <a:ea typeface="微软雅黑"/>
              <a:cs typeface="+mn-ea"/>
              <a:sym typeface="+mn-lt"/>
            </a:endParaRPr>
          </a:p>
        </p:txBody>
      </p:sp>
      <p:pic>
        <p:nvPicPr>
          <p:cNvPr id="3" name="图片 2">
            <a:extLst>
              <a:ext uri="{FF2B5EF4-FFF2-40B4-BE49-F238E27FC236}">
                <a16:creationId xmlns:a16="http://schemas.microsoft.com/office/drawing/2014/main" id="{AF2A86B5-74FF-49A7-AAA9-9B84C5DF0DE4}"/>
              </a:ext>
            </a:extLst>
          </p:cNvPr>
          <p:cNvPicPr>
            <a:picLocks noChangeAspect="1"/>
          </p:cNvPicPr>
          <p:nvPr/>
        </p:nvPicPr>
        <p:blipFill>
          <a:blip r:embed="rId5"/>
          <a:stretch>
            <a:fillRect/>
          </a:stretch>
        </p:blipFill>
        <p:spPr>
          <a:xfrm>
            <a:off x="6330913" y="1267999"/>
            <a:ext cx="4868758" cy="2653200"/>
          </a:xfrm>
          <a:prstGeom prst="rect">
            <a:avLst/>
          </a:prstGeom>
        </p:spPr>
      </p:pic>
      <p:sp>
        <p:nvSpPr>
          <p:cNvPr id="17" name="矩形 16">
            <a:extLst>
              <a:ext uri="{FF2B5EF4-FFF2-40B4-BE49-F238E27FC236}">
                <a16:creationId xmlns:a16="http://schemas.microsoft.com/office/drawing/2014/main" id="{C02ACC48-A575-42A0-ACB0-21D179D2455E}"/>
              </a:ext>
            </a:extLst>
          </p:cNvPr>
          <p:cNvSpPr/>
          <p:nvPr/>
        </p:nvSpPr>
        <p:spPr>
          <a:xfrm>
            <a:off x="6262274" y="3502523"/>
            <a:ext cx="5051642" cy="192795"/>
          </a:xfrm>
          <a:prstGeom prst="rect">
            <a:avLst/>
          </a:prstGeom>
          <a:noFill/>
          <a:ln w="28575" cap="flat" cmpd="sng" algn="ctr">
            <a:solidFill>
              <a:srgbClr val="FDA3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F0502020204030204"/>
              <a:ea typeface="微软雅黑"/>
              <a:cs typeface="+mn-ea"/>
              <a:sym typeface="+mn-lt"/>
            </a:endParaRPr>
          </a:p>
        </p:txBody>
      </p:sp>
      <p:pic>
        <p:nvPicPr>
          <p:cNvPr id="5" name="图片 4">
            <a:extLst>
              <a:ext uri="{FF2B5EF4-FFF2-40B4-BE49-F238E27FC236}">
                <a16:creationId xmlns:a16="http://schemas.microsoft.com/office/drawing/2014/main" id="{C08B013B-53CF-4AC3-A953-BC8CC64252E5}"/>
              </a:ext>
            </a:extLst>
          </p:cNvPr>
          <p:cNvPicPr>
            <a:picLocks noChangeAspect="1"/>
          </p:cNvPicPr>
          <p:nvPr/>
        </p:nvPicPr>
        <p:blipFill>
          <a:blip r:embed="rId6"/>
          <a:stretch>
            <a:fillRect/>
          </a:stretch>
        </p:blipFill>
        <p:spPr>
          <a:xfrm>
            <a:off x="943066" y="4367893"/>
            <a:ext cx="4615961" cy="2186932"/>
          </a:xfrm>
          <a:prstGeom prst="rect">
            <a:avLst/>
          </a:prstGeom>
        </p:spPr>
      </p:pic>
      <p:pic>
        <p:nvPicPr>
          <p:cNvPr id="18" name="图片 17">
            <a:extLst>
              <a:ext uri="{FF2B5EF4-FFF2-40B4-BE49-F238E27FC236}">
                <a16:creationId xmlns:a16="http://schemas.microsoft.com/office/drawing/2014/main" id="{A991D697-2FD3-40F2-AA6B-61518481B9DB}"/>
              </a:ext>
            </a:extLst>
          </p:cNvPr>
          <p:cNvPicPr>
            <a:picLocks noChangeAspect="1"/>
          </p:cNvPicPr>
          <p:nvPr/>
        </p:nvPicPr>
        <p:blipFill>
          <a:blip r:embed="rId7"/>
          <a:stretch>
            <a:fillRect/>
          </a:stretch>
        </p:blipFill>
        <p:spPr>
          <a:xfrm>
            <a:off x="6468196" y="4367893"/>
            <a:ext cx="4594191" cy="2186932"/>
          </a:xfrm>
          <a:prstGeom prst="rect">
            <a:avLst/>
          </a:prstGeom>
        </p:spPr>
      </p:pic>
    </p:spTree>
    <p:custDataLst>
      <p:tags r:id="rId1"/>
    </p:custDataLst>
    <p:extLst>
      <p:ext uri="{BB962C8B-B14F-4D97-AF65-F5344CB8AC3E}">
        <p14:creationId xmlns:p14="http://schemas.microsoft.com/office/powerpoint/2010/main" val="243921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13</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Experiments</a:t>
            </a:r>
            <a:endParaRPr lang="en-US" altLang="zh-CN" sz="2000" dirty="0"/>
          </a:p>
        </p:txBody>
      </p:sp>
      <p:pic>
        <p:nvPicPr>
          <p:cNvPr id="11" name="图片 10">
            <a:extLst>
              <a:ext uri="{FF2B5EF4-FFF2-40B4-BE49-F238E27FC236}">
                <a16:creationId xmlns:a16="http://schemas.microsoft.com/office/drawing/2014/main" id="{27DBB283-AFF7-469D-BFB5-B42AC781A5FE}"/>
              </a:ext>
            </a:extLst>
          </p:cNvPr>
          <p:cNvPicPr>
            <a:picLocks noChangeAspect="1"/>
          </p:cNvPicPr>
          <p:nvPr/>
        </p:nvPicPr>
        <p:blipFill>
          <a:blip r:embed="rId4"/>
          <a:stretch>
            <a:fillRect/>
          </a:stretch>
        </p:blipFill>
        <p:spPr>
          <a:xfrm>
            <a:off x="120256" y="3658316"/>
            <a:ext cx="11951488" cy="2492157"/>
          </a:xfrm>
          <a:prstGeom prst="rect">
            <a:avLst/>
          </a:prstGeom>
        </p:spPr>
      </p:pic>
      <p:pic>
        <p:nvPicPr>
          <p:cNvPr id="12" name="图片 11">
            <a:extLst>
              <a:ext uri="{FF2B5EF4-FFF2-40B4-BE49-F238E27FC236}">
                <a16:creationId xmlns:a16="http://schemas.microsoft.com/office/drawing/2014/main" id="{CBFD49B7-5810-4A55-84AD-4C5471A5CD3A}"/>
              </a:ext>
            </a:extLst>
          </p:cNvPr>
          <p:cNvPicPr>
            <a:picLocks noChangeAspect="1"/>
          </p:cNvPicPr>
          <p:nvPr/>
        </p:nvPicPr>
        <p:blipFill rotWithShape="1">
          <a:blip r:embed="rId5"/>
          <a:srcRect t="88060"/>
          <a:stretch/>
        </p:blipFill>
        <p:spPr>
          <a:xfrm>
            <a:off x="1827911" y="3044378"/>
            <a:ext cx="5092962" cy="256278"/>
          </a:xfrm>
          <a:prstGeom prst="rect">
            <a:avLst/>
          </a:prstGeom>
        </p:spPr>
      </p:pic>
      <p:grpSp>
        <p:nvGrpSpPr>
          <p:cNvPr id="6" name="组合 5">
            <a:extLst>
              <a:ext uri="{FF2B5EF4-FFF2-40B4-BE49-F238E27FC236}">
                <a16:creationId xmlns:a16="http://schemas.microsoft.com/office/drawing/2014/main" id="{9B3BC9DF-55D3-4F5D-8D04-8DA151D51E0D}"/>
              </a:ext>
            </a:extLst>
          </p:cNvPr>
          <p:cNvGrpSpPr/>
          <p:nvPr/>
        </p:nvGrpSpPr>
        <p:grpSpPr>
          <a:xfrm>
            <a:off x="7319532" y="948708"/>
            <a:ext cx="3112946" cy="2351948"/>
            <a:chOff x="7319532" y="948708"/>
            <a:chExt cx="3112946" cy="2351948"/>
          </a:xfrm>
        </p:grpSpPr>
        <p:pic>
          <p:nvPicPr>
            <p:cNvPr id="13" name="图片 12">
              <a:extLst>
                <a:ext uri="{FF2B5EF4-FFF2-40B4-BE49-F238E27FC236}">
                  <a16:creationId xmlns:a16="http://schemas.microsoft.com/office/drawing/2014/main" id="{04F70021-7B7A-4D8A-B604-F67AD046E061}"/>
                </a:ext>
              </a:extLst>
            </p:cNvPr>
            <p:cNvPicPr>
              <a:picLocks noChangeAspect="1"/>
            </p:cNvPicPr>
            <p:nvPr/>
          </p:nvPicPr>
          <p:blipFill rotWithShape="1">
            <a:blip r:embed="rId6"/>
            <a:srcRect b="15428"/>
            <a:stretch/>
          </p:blipFill>
          <p:spPr>
            <a:xfrm>
              <a:off x="7319532" y="948708"/>
              <a:ext cx="3112946" cy="2107656"/>
            </a:xfrm>
            <a:prstGeom prst="rect">
              <a:avLst/>
            </a:prstGeom>
          </p:spPr>
        </p:pic>
        <p:pic>
          <p:nvPicPr>
            <p:cNvPr id="16" name="图片 15">
              <a:extLst>
                <a:ext uri="{FF2B5EF4-FFF2-40B4-BE49-F238E27FC236}">
                  <a16:creationId xmlns:a16="http://schemas.microsoft.com/office/drawing/2014/main" id="{77845BAE-4100-4CD3-91CA-C99475C85FC7}"/>
                </a:ext>
              </a:extLst>
            </p:cNvPr>
            <p:cNvPicPr>
              <a:picLocks noChangeAspect="1"/>
            </p:cNvPicPr>
            <p:nvPr/>
          </p:nvPicPr>
          <p:blipFill rotWithShape="1">
            <a:blip r:embed="rId6"/>
            <a:srcRect l="29190" t="93041" r="28143"/>
            <a:stretch/>
          </p:blipFill>
          <p:spPr>
            <a:xfrm>
              <a:off x="7894549" y="3044378"/>
              <a:ext cx="1962912" cy="256278"/>
            </a:xfrm>
            <a:prstGeom prst="rect">
              <a:avLst/>
            </a:prstGeom>
          </p:spPr>
        </p:pic>
      </p:grpSp>
      <p:pic>
        <p:nvPicPr>
          <p:cNvPr id="2" name="图片 1">
            <a:extLst>
              <a:ext uri="{FF2B5EF4-FFF2-40B4-BE49-F238E27FC236}">
                <a16:creationId xmlns:a16="http://schemas.microsoft.com/office/drawing/2014/main" id="{0E6322F4-4A6D-450F-9CE2-EDEF6C437719}"/>
              </a:ext>
            </a:extLst>
          </p:cNvPr>
          <p:cNvPicPr>
            <a:picLocks noChangeAspect="1"/>
          </p:cNvPicPr>
          <p:nvPr/>
        </p:nvPicPr>
        <p:blipFill>
          <a:blip r:embed="rId7"/>
          <a:stretch>
            <a:fillRect/>
          </a:stretch>
        </p:blipFill>
        <p:spPr>
          <a:xfrm>
            <a:off x="1155693" y="880541"/>
            <a:ext cx="5992851" cy="2163837"/>
          </a:xfrm>
          <a:prstGeom prst="rect">
            <a:avLst/>
          </a:prstGeom>
        </p:spPr>
      </p:pic>
    </p:spTree>
    <p:custDataLst>
      <p:tags r:id="rId1"/>
    </p:custDataLst>
    <p:extLst>
      <p:ext uri="{BB962C8B-B14F-4D97-AF65-F5344CB8AC3E}">
        <p14:creationId xmlns:p14="http://schemas.microsoft.com/office/powerpoint/2010/main" val="1844984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14</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Case Visualization</a:t>
            </a:r>
            <a:endParaRPr lang="en-US" altLang="zh-CN" sz="2000" dirty="0"/>
          </a:p>
        </p:txBody>
      </p:sp>
      <p:sp>
        <p:nvSpPr>
          <p:cNvPr id="18" name="文本框 17">
            <a:extLst>
              <a:ext uri="{FF2B5EF4-FFF2-40B4-BE49-F238E27FC236}">
                <a16:creationId xmlns:a16="http://schemas.microsoft.com/office/drawing/2014/main" id="{3EFD0C6E-D357-4E2E-B7D4-FEF133A0B6FA}"/>
              </a:ext>
            </a:extLst>
          </p:cNvPr>
          <p:cNvSpPr txBox="1"/>
          <p:nvPr/>
        </p:nvSpPr>
        <p:spPr>
          <a:xfrm>
            <a:off x="258805" y="962609"/>
            <a:ext cx="5499347" cy="784830"/>
          </a:xfrm>
          <a:prstGeom prst="rect">
            <a:avLst/>
          </a:prstGeom>
          <a:noFill/>
        </p:spPr>
        <p:txBody>
          <a:bodyPr wrap="square" rtlCol="0">
            <a:spAutoFit/>
          </a:bodyPr>
          <a:lstStyle/>
          <a:p>
            <a:pPr algn="ctr">
              <a:spcAft>
                <a:spcPts val="600"/>
              </a:spcAft>
            </a:pPr>
            <a:r>
              <a:rPr lang="en-US" altLang="zh-CN" sz="2000" dirty="0">
                <a:solidFill>
                  <a:prstClr val="black"/>
                </a:solidFill>
                <a:latin typeface="Times New Roman" panose="020F0502020204030204"/>
                <a:ea typeface="微软雅黑"/>
                <a:cs typeface="+mn-ea"/>
                <a:sym typeface="+mn-lt"/>
              </a:rPr>
              <a:t>Predicted Private Car Flows in Shenzhen </a:t>
            </a:r>
          </a:p>
          <a:p>
            <a:pPr algn="ctr"/>
            <a:r>
              <a:rPr lang="en-US" altLang="zh-CN" sz="2000" dirty="0">
                <a:solidFill>
                  <a:srgbClr val="C00000"/>
                </a:solidFill>
                <a:latin typeface="Times New Roman" panose="020F0502020204030204"/>
                <a:ea typeface="微软雅黑"/>
                <a:cs typeface="+mn-ea"/>
                <a:sym typeface="+mn-lt"/>
              </a:rPr>
              <a:t>τ = 1 </a:t>
            </a:r>
            <a:r>
              <a:rPr lang="en-US" altLang="zh-CN" sz="2000" i="1" dirty="0">
                <a:solidFill>
                  <a:srgbClr val="C00000"/>
                </a:solidFill>
                <a:latin typeface="Times New Roman" panose="020F0502020204030204"/>
                <a:ea typeface="微软雅黑"/>
                <a:cs typeface="+mn-ea"/>
                <a:sym typeface="+mn-lt"/>
              </a:rPr>
              <a:t>h</a:t>
            </a:r>
            <a:endParaRPr lang="zh-CN" altLang="en-US" sz="2000" i="1" dirty="0">
              <a:solidFill>
                <a:srgbClr val="C00000"/>
              </a:solidFill>
              <a:latin typeface="Times New Roman" panose="020F0502020204030204"/>
              <a:ea typeface="微软雅黑"/>
              <a:cs typeface="+mn-ea"/>
              <a:sym typeface="+mn-lt"/>
            </a:endParaRPr>
          </a:p>
        </p:txBody>
      </p:sp>
      <p:sp>
        <p:nvSpPr>
          <p:cNvPr id="19" name="文本框 18">
            <a:extLst>
              <a:ext uri="{FF2B5EF4-FFF2-40B4-BE49-F238E27FC236}">
                <a16:creationId xmlns:a16="http://schemas.microsoft.com/office/drawing/2014/main" id="{BE1E12FA-862C-4A9F-9C1C-7B143EFF6BC1}"/>
              </a:ext>
            </a:extLst>
          </p:cNvPr>
          <p:cNvSpPr txBox="1"/>
          <p:nvPr/>
        </p:nvSpPr>
        <p:spPr>
          <a:xfrm>
            <a:off x="6432043" y="962609"/>
            <a:ext cx="5499347" cy="1092607"/>
          </a:xfrm>
          <a:prstGeom prst="rect">
            <a:avLst/>
          </a:prstGeom>
          <a:noFill/>
        </p:spPr>
        <p:txBody>
          <a:bodyPr wrap="square" rtlCol="0">
            <a:spAutoFit/>
          </a:bodyPr>
          <a:lstStyle/>
          <a:p>
            <a:pPr algn="ctr">
              <a:spcAft>
                <a:spcPts val="600"/>
              </a:spcAft>
            </a:pPr>
            <a:r>
              <a:rPr lang="en-US" altLang="zh-CN" sz="2000" dirty="0">
                <a:solidFill>
                  <a:prstClr val="black"/>
                </a:solidFill>
                <a:latin typeface="Times New Roman" panose="020F0502020204030204"/>
                <a:ea typeface="微软雅黑"/>
                <a:cs typeface="+mn-ea"/>
                <a:sym typeface="+mn-lt"/>
              </a:rPr>
              <a:t>Predicted Private Car Flows in </a:t>
            </a:r>
            <a:r>
              <a:rPr lang="en-US" altLang="zh-CN" sz="2000" dirty="0" err="1">
                <a:solidFill>
                  <a:prstClr val="black"/>
                </a:solidFill>
                <a:latin typeface="Times New Roman" panose="020F0502020204030204"/>
                <a:ea typeface="微软雅黑"/>
                <a:cs typeface="+mn-ea"/>
                <a:sym typeface="+mn-lt"/>
              </a:rPr>
              <a:t>Yuhua</a:t>
            </a:r>
            <a:r>
              <a:rPr lang="en-US" altLang="zh-CN" sz="2000" dirty="0">
                <a:solidFill>
                  <a:prstClr val="black"/>
                </a:solidFill>
                <a:latin typeface="Times New Roman" panose="020F0502020204030204"/>
                <a:ea typeface="微软雅黑"/>
                <a:cs typeface="+mn-ea"/>
                <a:sym typeface="+mn-lt"/>
              </a:rPr>
              <a:t> District, Changsha </a:t>
            </a:r>
          </a:p>
          <a:p>
            <a:pPr algn="ctr"/>
            <a:r>
              <a:rPr lang="en-US" altLang="zh-CN" sz="2000" dirty="0">
                <a:solidFill>
                  <a:srgbClr val="C00000"/>
                </a:solidFill>
                <a:latin typeface="Times New Roman" panose="020F0502020204030204"/>
                <a:ea typeface="微软雅黑"/>
                <a:cs typeface="+mn-ea"/>
                <a:sym typeface="+mn-lt"/>
              </a:rPr>
              <a:t>τ = 1 </a:t>
            </a:r>
            <a:r>
              <a:rPr lang="en-US" altLang="zh-CN" sz="2000" i="1" dirty="0">
                <a:solidFill>
                  <a:srgbClr val="C00000"/>
                </a:solidFill>
                <a:latin typeface="Times New Roman" panose="020F0502020204030204"/>
                <a:ea typeface="微软雅黑"/>
                <a:cs typeface="+mn-ea"/>
                <a:sym typeface="+mn-lt"/>
              </a:rPr>
              <a:t>d</a:t>
            </a:r>
            <a:endParaRPr lang="zh-CN" altLang="en-US" sz="2000" i="1" dirty="0">
              <a:solidFill>
                <a:srgbClr val="C00000"/>
              </a:solidFill>
              <a:latin typeface="Times New Roman" panose="020F0502020204030204"/>
              <a:ea typeface="微软雅黑"/>
              <a:cs typeface="+mn-ea"/>
              <a:sym typeface="+mn-lt"/>
            </a:endParaRPr>
          </a:p>
        </p:txBody>
      </p:sp>
      <p:pic>
        <p:nvPicPr>
          <p:cNvPr id="20" name="2">
            <a:hlinkClick r:id="" action="ppaction://media"/>
            <a:extLst>
              <a:ext uri="{FF2B5EF4-FFF2-40B4-BE49-F238E27FC236}">
                <a16:creationId xmlns:a16="http://schemas.microsoft.com/office/drawing/2014/main" id="{5EDC4172-1C2F-468B-8150-C04BDB4AB7F8}"/>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58804" y="2050504"/>
            <a:ext cx="5499347" cy="3960000"/>
          </a:xfrm>
          <a:prstGeom prst="rect">
            <a:avLst/>
          </a:prstGeom>
        </p:spPr>
      </p:pic>
      <p:pic>
        <p:nvPicPr>
          <p:cNvPr id="21" name="1-1">
            <a:hlinkClick r:id="" action="ppaction://media"/>
            <a:extLst>
              <a:ext uri="{FF2B5EF4-FFF2-40B4-BE49-F238E27FC236}">
                <a16:creationId xmlns:a16="http://schemas.microsoft.com/office/drawing/2014/main" id="{8DF43AA2-BAC7-45D8-8345-EEF9E9F5239C}"/>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6432043" y="2050504"/>
            <a:ext cx="5501152" cy="3960000"/>
          </a:xfrm>
          <a:prstGeom prst="rect">
            <a:avLst/>
          </a:prstGeom>
        </p:spPr>
      </p:pic>
    </p:spTree>
    <p:custDataLst>
      <p:tags r:id="rId1"/>
    </p:custDataLst>
    <p:extLst>
      <p:ext uri="{BB962C8B-B14F-4D97-AF65-F5344CB8AC3E}">
        <p14:creationId xmlns:p14="http://schemas.microsoft.com/office/powerpoint/2010/main" val="144272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8" fill="hold"/>
                                        <p:tgtEl>
                                          <p:spTgt spid="20"/>
                                        </p:tgtEl>
                                      </p:cBhvr>
                                    </p:cmd>
                                  </p:childTnLst>
                                </p:cTn>
                              </p:par>
                            </p:childTnLst>
                          </p:cTn>
                        </p:par>
                        <p:par>
                          <p:cTn id="7" fill="hold">
                            <p:stCondLst>
                              <p:cond delay="5888"/>
                            </p:stCondLst>
                            <p:childTnLst>
                              <p:par>
                                <p:cTn id="8" presetID="1" presetClass="mediacall" presetSubtype="0" fill="hold" nodeType="afterEffect">
                                  <p:stCondLst>
                                    <p:cond delay="0"/>
                                  </p:stCondLst>
                                  <p:childTnLst>
                                    <p:cmd type="call" cmd="playFrom(0.0)">
                                      <p:cBhvr>
                                        <p:cTn id="9" dur="4886"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0"/>
                                        </p:tgtEl>
                                      </p:cBhvr>
                                    </p:cmd>
                                  </p:childTnLst>
                                </p:cTn>
                              </p:par>
                            </p:childTnLst>
                          </p:cTn>
                        </p:par>
                      </p:childTnLst>
                    </p:cTn>
                  </p:par>
                </p:childTnLst>
              </p:cTn>
              <p:nextCondLst>
                <p:cond evt="onClick" delay="0">
                  <p:tgtEl>
                    <p:spTgt spid="20"/>
                  </p:tgtEl>
                </p:cond>
              </p:nextCondLst>
            </p:seq>
            <p:seq concurrent="1" nextAc="seek">
              <p:cTn id="15" restart="whenNotActive" fill="hold" evtFilter="cancelBubble" nodeType="interactiveSeq">
                <p:stCondLst>
                  <p:cond evt="onClick" delay="0">
                    <p:tgtEl>
                      <p:spTgt spid="2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1"/>
                                        </p:tgtEl>
                                      </p:cBhvr>
                                    </p:cmd>
                                  </p:childTnLst>
                                </p:cTn>
                              </p:par>
                            </p:childTnLst>
                          </p:cTn>
                        </p:par>
                      </p:childTnLst>
                    </p:cTn>
                  </p:par>
                </p:childTnLst>
              </p:cTn>
              <p:nextCondLst>
                <p:cond evt="onClick" delay="0">
                  <p:tgtEl>
                    <p:spTgt spid="21"/>
                  </p:tgtEl>
                </p:cond>
              </p:nextCondLst>
            </p:seq>
            <p:video>
              <p:cMediaNode vol="80000">
                <p:cTn id="20" repeatCount="indefinite" fill="remove" display="0">
                  <p:stCondLst>
                    <p:cond delay="indefinite"/>
                  </p:stCondLst>
                </p:cTn>
                <p:tgtEl>
                  <p:spTgt spid="20"/>
                </p:tgtEl>
              </p:cMediaNode>
            </p:video>
            <p:video>
              <p:cMediaNode vol="80000">
                <p:cTn id="21" repeatCount="indefinite" fill="remove" display="0">
                  <p:stCondLst>
                    <p:cond delay="indefinite"/>
                  </p:stCondLst>
                </p:cTn>
                <p:tgtEl>
                  <p:spTgt spid="2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15</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5878532"/>
          </a:xfrm>
          <a:prstGeom prst="rect">
            <a:avLst/>
          </a:prstGeom>
          <a:noFill/>
        </p:spPr>
        <p:txBody>
          <a:bodyPr wrap="square" rtlCol="0">
            <a:spAutoFit/>
          </a:bodyPr>
          <a:lstStyle/>
          <a:p>
            <a:pPr algn="just"/>
            <a:r>
              <a:rPr lang="en-US" altLang="zh-CN" sz="4000" dirty="0">
                <a:solidFill>
                  <a:schemeClr val="accent5">
                    <a:lumMod val="75000"/>
                  </a:schemeClr>
                </a:solidFill>
              </a:rPr>
              <a:t>Conclusion</a:t>
            </a:r>
          </a:p>
          <a:p>
            <a:pPr algn="just"/>
            <a:endParaRPr lang="en-US" altLang="zh-CN" sz="2400" dirty="0">
              <a:solidFill>
                <a:schemeClr val="accent5">
                  <a:lumMod val="75000"/>
                </a:schemeClr>
              </a:solidFill>
            </a:endParaRPr>
          </a:p>
          <a:p>
            <a:pPr marL="457200" indent="-457200" algn="just">
              <a:buFont typeface="Times New Roman" panose="02020603050405020304" pitchFamily="18" charset="0"/>
              <a:buChar char="‣"/>
            </a:pPr>
            <a:r>
              <a:rPr lang="en-US" altLang="zh-CN" sz="2600" dirty="0"/>
              <a:t>We </a:t>
            </a:r>
            <a:r>
              <a:rPr lang="en-US" altLang="zh-CN" sz="2600" dirty="0">
                <a:solidFill>
                  <a:srgbClr val="C00000"/>
                </a:solidFill>
              </a:rPr>
              <a:t>predict private car flows in urban functional regions</a:t>
            </a:r>
            <a:r>
              <a:rPr lang="en-US" altLang="zh-CN" sz="2600" dirty="0"/>
              <a:t> by exploiting spatiotemporal correlations of </a:t>
            </a:r>
            <a:r>
              <a:rPr lang="en-US" altLang="zh-CN" sz="2600" dirty="0">
                <a:solidFill>
                  <a:srgbClr val="C00000"/>
                </a:solidFill>
              </a:rPr>
              <a:t>arrive-stay-leave (ASL) behaviors </a:t>
            </a:r>
            <a:r>
              <a:rPr lang="en-US" altLang="zh-CN" sz="2600" dirty="0"/>
              <a:t>of private car users.</a:t>
            </a:r>
          </a:p>
          <a:p>
            <a:pPr marL="457200" indent="-457200" algn="just">
              <a:buFont typeface="Times New Roman" panose="02020603050405020304" pitchFamily="18" charset="0"/>
              <a:buChar char="‣"/>
            </a:pPr>
            <a:r>
              <a:rPr lang="en-US" altLang="zh-CN" sz="2600" dirty="0"/>
              <a:t>We propose a topic clustering algorithm to identify urban functional regions.</a:t>
            </a:r>
          </a:p>
          <a:p>
            <a:pPr marL="457200" indent="-457200" algn="just">
              <a:buFont typeface="Times New Roman" panose="02020603050405020304" pitchFamily="18" charset="0"/>
              <a:buChar char="‣"/>
            </a:pPr>
            <a:r>
              <a:rPr lang="en-US" altLang="zh-CN" sz="2600" dirty="0"/>
              <a:t>We model the distribution of private car travel in functional regions through multiple perspectives.</a:t>
            </a:r>
          </a:p>
          <a:p>
            <a:pPr marL="457200" indent="-457200" algn="just">
              <a:buFont typeface="Times New Roman" panose="02020603050405020304" pitchFamily="18" charset="0"/>
              <a:buChar char="‣"/>
            </a:pPr>
            <a:r>
              <a:rPr lang="en-US" altLang="zh-CN" sz="2600" dirty="0"/>
              <a:t>We propose the </a:t>
            </a:r>
            <a:r>
              <a:rPr lang="en-US" altLang="zh-CN" sz="2600" dirty="0">
                <a:solidFill>
                  <a:srgbClr val="C00000"/>
                </a:solidFill>
              </a:rPr>
              <a:t>MGDCN (</a:t>
            </a:r>
            <a:r>
              <a:rPr lang="en-US" altLang="zh-CN" sz="2600" dirty="0" err="1">
                <a:solidFill>
                  <a:srgbClr val="C00000"/>
                </a:solidFill>
              </a:rPr>
              <a:t>MultiGraph</a:t>
            </a:r>
            <a:r>
              <a:rPr lang="en-US" altLang="zh-CN" sz="2600" dirty="0">
                <a:solidFill>
                  <a:srgbClr val="C00000"/>
                </a:solidFill>
              </a:rPr>
              <a:t> Dense Convolutional Network)</a:t>
            </a:r>
            <a:r>
              <a:rPr lang="en-US" altLang="zh-CN" sz="2600" dirty="0"/>
              <a:t>, which extends the densely connected block to a multi-graph convolutional network to extract the global spatial correlations of private car flows.</a:t>
            </a:r>
          </a:p>
          <a:p>
            <a:pPr marL="457200" indent="-457200" algn="just">
              <a:buFont typeface="Times New Roman" panose="02020603050405020304" pitchFamily="18" charset="0"/>
              <a:buChar char="‣"/>
            </a:pPr>
            <a:r>
              <a:rPr lang="en-US" altLang="zh-CN" sz="2600" dirty="0"/>
              <a:t>In addition, a convolutional gated recurrent unit extracts the sequential temporal correlation of private car flow and attention networks learns the correlation of the stay duration in each region.</a:t>
            </a:r>
          </a:p>
        </p:txBody>
      </p:sp>
    </p:spTree>
    <p:custDataLst>
      <p:tags r:id="rId1"/>
    </p:custDataLst>
    <p:extLst>
      <p:ext uri="{BB962C8B-B14F-4D97-AF65-F5344CB8AC3E}">
        <p14:creationId xmlns:p14="http://schemas.microsoft.com/office/powerpoint/2010/main" val="49233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16</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3877985"/>
          </a:xfrm>
          <a:prstGeom prst="rect">
            <a:avLst/>
          </a:prstGeom>
          <a:noFill/>
        </p:spPr>
        <p:txBody>
          <a:bodyPr wrap="square" rtlCol="0">
            <a:spAutoFit/>
          </a:bodyPr>
          <a:lstStyle/>
          <a:p>
            <a:pPr>
              <a:spcAft>
                <a:spcPts val="1200"/>
              </a:spcAft>
            </a:pPr>
            <a:r>
              <a:rPr lang="en-US" altLang="zh-CN" sz="4000" dirty="0">
                <a:solidFill>
                  <a:schemeClr val="accent5">
                    <a:lumMod val="75000"/>
                  </a:schemeClr>
                </a:solidFill>
              </a:rPr>
              <a:t>Discussion and Future Work</a:t>
            </a:r>
          </a:p>
          <a:p>
            <a:pPr marL="457200" indent="-457200">
              <a:buFont typeface="Times New Roman" panose="02020603050405020304" pitchFamily="18" charset="0"/>
              <a:buChar char="‣"/>
            </a:pPr>
            <a:r>
              <a:rPr lang="en-US" altLang="zh-CN" sz="2800" dirty="0"/>
              <a:t>Smart parking.</a:t>
            </a:r>
          </a:p>
          <a:p>
            <a:pPr marL="457200" indent="-457200">
              <a:buFont typeface="Times New Roman" panose="02020603050405020304" pitchFamily="18" charset="0"/>
              <a:buChar char="‣"/>
            </a:pPr>
            <a:r>
              <a:rPr lang="en-US" altLang="zh-CN" sz="2800" dirty="0"/>
              <a:t>Risk assessment.</a:t>
            </a:r>
          </a:p>
          <a:p>
            <a:pPr marL="457200" indent="-457200">
              <a:buFont typeface="Times New Roman" panose="02020603050405020304" pitchFamily="18" charset="0"/>
              <a:buChar char="‣"/>
            </a:pPr>
            <a:r>
              <a:rPr lang="en-US" altLang="zh-CN" sz="2800" dirty="0"/>
              <a:t>Public transportation planning.</a:t>
            </a:r>
          </a:p>
          <a:p>
            <a:pPr marL="457200" indent="-457200">
              <a:buFont typeface="Times New Roman" panose="02020603050405020304" pitchFamily="18" charset="0"/>
              <a:buChar char="‣"/>
            </a:pPr>
            <a:endParaRPr lang="en-US" altLang="zh-CN" sz="2800" dirty="0"/>
          </a:p>
          <a:p>
            <a:pPr marL="457200" indent="-457200">
              <a:buFont typeface="Times New Roman" panose="02020603050405020304" pitchFamily="18" charset="0"/>
              <a:buChar char="‣"/>
            </a:pPr>
            <a:r>
              <a:rPr lang="en-US" altLang="zh-CN" sz="2800" dirty="0"/>
              <a:t>In the future, we will integrate multisource heterogeneous data, such as weather, holidays, important events, and city populations, to more comprehensively predict private car flows or OD flows.</a:t>
            </a:r>
          </a:p>
        </p:txBody>
      </p:sp>
    </p:spTree>
    <p:custDataLst>
      <p:tags r:id="rId1"/>
    </p:custDataLst>
    <p:extLst>
      <p:ext uri="{BB962C8B-B14F-4D97-AF65-F5344CB8AC3E}">
        <p14:creationId xmlns:p14="http://schemas.microsoft.com/office/powerpoint/2010/main" val="209883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 &amp; A</a:t>
            </a:r>
          </a:p>
        </p:txBody>
      </p:sp>
      <p:sp>
        <p:nvSpPr>
          <p:cNvPr id="5" name="Rectangle 4"/>
          <p:cNvSpPr/>
          <p:nvPr/>
        </p:nvSpPr>
        <p:spPr>
          <a:xfrm>
            <a:off x="2572279" y="2689932"/>
            <a:ext cx="704744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THANKS FOR WATCHING</a:t>
            </a:r>
          </a:p>
        </p:txBody>
      </p:sp>
      <p:sp>
        <p:nvSpPr>
          <p:cNvPr id="6" name="Slide Number Placeholder 3">
            <a:extLst>
              <a:ext uri="{FF2B5EF4-FFF2-40B4-BE49-F238E27FC236}">
                <a16:creationId xmlns:a16="http://schemas.microsoft.com/office/drawing/2014/main" id="{F1B36985-1350-4A0B-A7D2-3BC051B8154B}"/>
              </a:ext>
            </a:extLst>
          </p:cNvPr>
          <p:cNvSpPr>
            <a:spLocks noGrp="1"/>
          </p:cNvSpPr>
          <p:nvPr>
            <p:ph type="sldNum" sz="quarter" idx="12"/>
          </p:nvPr>
        </p:nvSpPr>
        <p:spPr>
          <a:xfrm>
            <a:off x="11730681" y="6495533"/>
            <a:ext cx="461318" cy="331101"/>
          </a:xfrm>
        </p:spPr>
        <p:txBody>
          <a:bodyPr/>
          <a:lstStyle/>
          <a:p>
            <a:fld id="{F19F6F11-1192-41BB-B490-DF53A7E38BB8}" type="slidenum">
              <a:rPr lang="en-US" sz="1600" smtClean="0"/>
              <a:t>17</a:t>
            </a:fld>
            <a:endParaRPr lang="en-US" dirty="0"/>
          </a:p>
        </p:txBody>
      </p:sp>
    </p:spTree>
    <p:extLst>
      <p:ext uri="{BB962C8B-B14F-4D97-AF65-F5344CB8AC3E}">
        <p14:creationId xmlns:p14="http://schemas.microsoft.com/office/powerpoint/2010/main" val="3099245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2</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1754326"/>
          </a:xfrm>
          <a:prstGeom prst="rect">
            <a:avLst/>
          </a:prstGeom>
          <a:noFill/>
        </p:spPr>
        <p:txBody>
          <a:bodyPr wrap="square" rtlCol="0">
            <a:spAutoFit/>
          </a:bodyPr>
          <a:lstStyle/>
          <a:p>
            <a:r>
              <a:rPr lang="en-US" altLang="zh-CN" sz="4000" dirty="0">
                <a:solidFill>
                  <a:schemeClr val="accent5">
                    <a:lumMod val="75000"/>
                  </a:schemeClr>
                </a:solidFill>
              </a:rPr>
              <a:t>Background</a:t>
            </a:r>
          </a:p>
          <a:p>
            <a:pPr algn="just"/>
            <a:endParaRPr lang="en-US" altLang="zh-CN" sz="2000" dirty="0"/>
          </a:p>
          <a:p>
            <a:pPr marL="342900" indent="-342900" algn="just">
              <a:buFont typeface="Times New Roman" panose="02020603050405020304" pitchFamily="18" charset="0"/>
              <a:buChar char="‣"/>
            </a:pPr>
            <a:r>
              <a:rPr lang="en-US" altLang="zh-CN" sz="2400" dirty="0"/>
              <a:t>At the end of 2021, the number of private cars in China accounts for 79.8% of automobiles, up to 237 million.</a:t>
            </a:r>
          </a:p>
        </p:txBody>
      </p:sp>
      <p:grpSp>
        <p:nvGrpSpPr>
          <p:cNvPr id="6" name="组合 5">
            <a:extLst>
              <a:ext uri="{FF2B5EF4-FFF2-40B4-BE49-F238E27FC236}">
                <a16:creationId xmlns:a16="http://schemas.microsoft.com/office/drawing/2014/main" id="{BB3915EB-866B-45E1-B6CC-24ACB94ADBFE}"/>
              </a:ext>
            </a:extLst>
          </p:cNvPr>
          <p:cNvGrpSpPr/>
          <p:nvPr/>
        </p:nvGrpSpPr>
        <p:grpSpPr>
          <a:xfrm>
            <a:off x="83584" y="2122919"/>
            <a:ext cx="6298328" cy="3336404"/>
            <a:chOff x="5807901" y="2661363"/>
            <a:chExt cx="6298328" cy="3336404"/>
          </a:xfrm>
        </p:grpSpPr>
        <p:sp>
          <p:nvSpPr>
            <p:cNvPr id="7" name="object 2">
              <a:extLst>
                <a:ext uri="{FF2B5EF4-FFF2-40B4-BE49-F238E27FC236}">
                  <a16:creationId xmlns:a16="http://schemas.microsoft.com/office/drawing/2014/main" id="{C4F6D5D2-A717-41FA-B3C1-AF0D4D31CA02}"/>
                </a:ext>
              </a:extLst>
            </p:cNvPr>
            <p:cNvSpPr/>
            <p:nvPr/>
          </p:nvSpPr>
          <p:spPr>
            <a:xfrm>
              <a:off x="5807901" y="2661363"/>
              <a:ext cx="6298328" cy="3336404"/>
            </a:xfrm>
            <a:prstGeom prst="rect">
              <a:avLst/>
            </a:prstGeom>
            <a:blipFill>
              <a:blip r:embed="rId4" cstate="print"/>
              <a:stretch>
                <a:fillRect/>
              </a:stretch>
            </a:blipFill>
          </p:spPr>
          <p:txBody>
            <a:bodyPr wrap="square" lIns="0" tIns="0" rIns="0" bIns="0" rtlCol="0"/>
            <a:lstStyle/>
            <a:p>
              <a:endParaRPr dirty="0">
                <a:solidFill>
                  <a:prstClr val="black"/>
                </a:solidFill>
                <a:latin typeface="Times New Roman"/>
                <a:ea typeface="微软雅黑"/>
                <a:cs typeface="+mn-ea"/>
                <a:sym typeface="+mn-lt"/>
              </a:endParaRPr>
            </a:p>
          </p:txBody>
        </p:sp>
        <p:grpSp>
          <p:nvGrpSpPr>
            <p:cNvPr id="8" name="组合 7">
              <a:extLst>
                <a:ext uri="{FF2B5EF4-FFF2-40B4-BE49-F238E27FC236}">
                  <a16:creationId xmlns:a16="http://schemas.microsoft.com/office/drawing/2014/main" id="{6B6A5D66-D2A0-4BB0-8D70-350123EC6CF8}"/>
                </a:ext>
              </a:extLst>
            </p:cNvPr>
            <p:cNvGrpSpPr/>
            <p:nvPr/>
          </p:nvGrpSpPr>
          <p:grpSpPr>
            <a:xfrm>
              <a:off x="6360306" y="2853960"/>
              <a:ext cx="2772896" cy="345045"/>
              <a:chOff x="850890" y="2423023"/>
              <a:chExt cx="2772896" cy="345045"/>
            </a:xfrm>
          </p:grpSpPr>
          <p:pic>
            <p:nvPicPr>
              <p:cNvPr id="9" name="图片 8">
                <a:extLst>
                  <a:ext uri="{FF2B5EF4-FFF2-40B4-BE49-F238E27FC236}">
                    <a16:creationId xmlns:a16="http://schemas.microsoft.com/office/drawing/2014/main" id="{ACA4CEE2-626C-40E3-A22A-2FBAD2C1356A}"/>
                  </a:ext>
                </a:extLst>
              </p:cNvPr>
              <p:cNvPicPr>
                <a:picLocks noChangeAspect="1"/>
              </p:cNvPicPr>
              <p:nvPr/>
            </p:nvPicPr>
            <p:blipFill rotWithShape="1">
              <a:blip r:embed="rId5"/>
              <a:srcRect l="1" r="-1" b="53403"/>
              <a:stretch/>
            </p:blipFill>
            <p:spPr>
              <a:xfrm>
                <a:off x="850890" y="2508371"/>
                <a:ext cx="171459" cy="192337"/>
              </a:xfrm>
              <a:prstGeom prst="rect">
                <a:avLst/>
              </a:prstGeom>
            </p:spPr>
          </p:pic>
          <p:pic>
            <p:nvPicPr>
              <p:cNvPr id="11" name="图片 10">
                <a:extLst>
                  <a:ext uri="{FF2B5EF4-FFF2-40B4-BE49-F238E27FC236}">
                    <a16:creationId xmlns:a16="http://schemas.microsoft.com/office/drawing/2014/main" id="{C2DC70FC-C17E-4468-BA59-E88E7942CCED}"/>
                  </a:ext>
                </a:extLst>
              </p:cNvPr>
              <p:cNvPicPr>
                <a:picLocks noChangeAspect="1"/>
              </p:cNvPicPr>
              <p:nvPr/>
            </p:nvPicPr>
            <p:blipFill rotWithShape="1">
              <a:blip r:embed="rId5"/>
              <a:srcRect l="1" t="53009" r="-1"/>
              <a:stretch/>
            </p:blipFill>
            <p:spPr>
              <a:xfrm>
                <a:off x="2345936" y="2508371"/>
                <a:ext cx="171459" cy="193966"/>
              </a:xfrm>
              <a:prstGeom prst="rect">
                <a:avLst/>
              </a:prstGeom>
            </p:spPr>
          </p:pic>
          <p:sp>
            <p:nvSpPr>
              <p:cNvPr id="12" name="文本框 11">
                <a:extLst>
                  <a:ext uri="{FF2B5EF4-FFF2-40B4-BE49-F238E27FC236}">
                    <a16:creationId xmlns:a16="http://schemas.microsoft.com/office/drawing/2014/main" id="{7F2D1A37-8D66-425A-990B-56B040B25136}"/>
                  </a:ext>
                </a:extLst>
              </p:cNvPr>
              <p:cNvSpPr txBox="1"/>
              <p:nvPr/>
            </p:nvSpPr>
            <p:spPr>
              <a:xfrm>
                <a:off x="1021652" y="2429514"/>
                <a:ext cx="1318887" cy="338554"/>
              </a:xfrm>
              <a:prstGeom prst="rect">
                <a:avLst/>
              </a:prstGeom>
              <a:noFill/>
            </p:spPr>
            <p:txBody>
              <a:bodyPr wrap="square" rtlCol="0">
                <a:spAutoFit/>
              </a:bodyPr>
              <a:lstStyle/>
              <a:p>
                <a:r>
                  <a:rPr lang="en-US" altLang="zh-CN" sz="1600" dirty="0">
                    <a:solidFill>
                      <a:prstClr val="black"/>
                    </a:solidFill>
                    <a:latin typeface="Times New Roman"/>
                    <a:ea typeface="宋体" panose="02010600030101010101" pitchFamily="2" charset="-122"/>
                    <a:cs typeface="+mn-ea"/>
                    <a:sym typeface="+mn-lt"/>
                  </a:rPr>
                  <a:t>Public transit</a:t>
                </a:r>
                <a:endParaRPr lang="zh-CN" altLang="en-US" sz="1600" dirty="0">
                  <a:solidFill>
                    <a:prstClr val="black"/>
                  </a:solidFill>
                  <a:latin typeface="Times New Roman"/>
                  <a:ea typeface="宋体" panose="02010600030101010101" pitchFamily="2" charset="-122"/>
                  <a:cs typeface="+mn-ea"/>
                  <a:sym typeface="+mn-lt"/>
                </a:endParaRPr>
              </a:p>
            </p:txBody>
          </p:sp>
          <p:sp>
            <p:nvSpPr>
              <p:cNvPr id="13" name="文本框 12">
                <a:extLst>
                  <a:ext uri="{FF2B5EF4-FFF2-40B4-BE49-F238E27FC236}">
                    <a16:creationId xmlns:a16="http://schemas.microsoft.com/office/drawing/2014/main" id="{2A6277AD-CCB4-4569-9FF1-BF6CA067FE4C}"/>
                  </a:ext>
                </a:extLst>
              </p:cNvPr>
              <p:cNvSpPr txBox="1"/>
              <p:nvPr/>
            </p:nvSpPr>
            <p:spPr>
              <a:xfrm>
                <a:off x="2522792" y="2423023"/>
                <a:ext cx="1100994" cy="338554"/>
              </a:xfrm>
              <a:prstGeom prst="rect">
                <a:avLst/>
              </a:prstGeom>
              <a:noFill/>
            </p:spPr>
            <p:txBody>
              <a:bodyPr wrap="square" rtlCol="0">
                <a:spAutoFit/>
              </a:bodyPr>
              <a:lstStyle/>
              <a:p>
                <a:r>
                  <a:rPr lang="en-US" altLang="zh-CN" sz="1600" dirty="0">
                    <a:solidFill>
                      <a:prstClr val="black"/>
                    </a:solidFill>
                    <a:latin typeface="Times New Roman"/>
                    <a:ea typeface="宋体" panose="02010600030101010101" pitchFamily="2" charset="-122"/>
                    <a:cs typeface="+mn-ea"/>
                    <a:sym typeface="+mn-lt"/>
                  </a:rPr>
                  <a:t>Private car</a:t>
                </a:r>
                <a:endParaRPr lang="zh-CN" altLang="en-US" sz="1600" dirty="0">
                  <a:solidFill>
                    <a:prstClr val="black"/>
                  </a:solidFill>
                  <a:latin typeface="Times New Roman"/>
                  <a:ea typeface="宋体" panose="02010600030101010101" pitchFamily="2" charset="-122"/>
                  <a:cs typeface="+mn-ea"/>
                  <a:sym typeface="+mn-lt"/>
                </a:endParaRPr>
              </a:p>
            </p:txBody>
          </p:sp>
        </p:grpSp>
      </p:grpSp>
      <p:sp>
        <p:nvSpPr>
          <p:cNvPr id="14" name="文本框 13">
            <a:extLst>
              <a:ext uri="{FF2B5EF4-FFF2-40B4-BE49-F238E27FC236}">
                <a16:creationId xmlns:a16="http://schemas.microsoft.com/office/drawing/2014/main" id="{0F9CAFE8-9175-4CF8-A728-D4C17184C744}"/>
              </a:ext>
            </a:extLst>
          </p:cNvPr>
          <p:cNvSpPr txBox="1"/>
          <p:nvPr/>
        </p:nvSpPr>
        <p:spPr>
          <a:xfrm>
            <a:off x="687194" y="5829804"/>
            <a:ext cx="5745923" cy="338554"/>
          </a:xfrm>
          <a:prstGeom prst="rect">
            <a:avLst/>
          </a:prstGeom>
          <a:noFill/>
        </p:spPr>
        <p:txBody>
          <a:bodyPr wrap="square" rtlCol="0">
            <a:spAutoFit/>
          </a:bodyPr>
          <a:lstStyle/>
          <a:p>
            <a:pPr algn="ctr"/>
            <a:r>
              <a:rPr lang="en-US" altLang="zh-CN" sz="1600" spc="-5" dirty="0">
                <a:solidFill>
                  <a:prstClr val="black"/>
                </a:solidFill>
                <a:latin typeface="Times New Roman"/>
                <a:ea typeface="宋体" panose="02010600030101010101" pitchFamily="2" charset="-122"/>
                <a:cs typeface="+mn-ea"/>
                <a:sym typeface="+mn-lt"/>
              </a:rPr>
              <a:t>2000-2017 World Automobile Production Volume Trend</a:t>
            </a:r>
          </a:p>
        </p:txBody>
      </p:sp>
      <p:graphicFrame>
        <p:nvGraphicFramePr>
          <p:cNvPr id="15" name="图表 14">
            <a:extLst>
              <a:ext uri="{FF2B5EF4-FFF2-40B4-BE49-F238E27FC236}">
                <a16:creationId xmlns:a16="http://schemas.microsoft.com/office/drawing/2014/main" id="{D86D054D-D00B-4EF4-98F6-9920535F3772}"/>
              </a:ext>
            </a:extLst>
          </p:cNvPr>
          <p:cNvGraphicFramePr/>
          <p:nvPr>
            <p:extLst>
              <p:ext uri="{D42A27DB-BD31-4B8C-83A1-F6EECF244321}">
                <p14:modId xmlns:p14="http://schemas.microsoft.com/office/powerpoint/2010/main" val="2387274494"/>
              </p:ext>
            </p:extLst>
          </p:nvPr>
        </p:nvGraphicFramePr>
        <p:xfrm>
          <a:off x="6654851" y="2020508"/>
          <a:ext cx="5537149" cy="3743874"/>
        </p:xfrm>
        <a:graphic>
          <a:graphicData uri="http://schemas.openxmlformats.org/drawingml/2006/chart">
            <c:chart xmlns:c="http://schemas.openxmlformats.org/drawingml/2006/chart" xmlns:r="http://schemas.openxmlformats.org/officeDocument/2006/relationships" r:id="rId6"/>
          </a:graphicData>
        </a:graphic>
      </p:graphicFrame>
      <p:sp>
        <p:nvSpPr>
          <p:cNvPr id="16" name="文本框 15">
            <a:extLst>
              <a:ext uri="{FF2B5EF4-FFF2-40B4-BE49-F238E27FC236}">
                <a16:creationId xmlns:a16="http://schemas.microsoft.com/office/drawing/2014/main" id="{414A17B4-6D4E-4B9D-8D19-08CA03A1BAA5}"/>
              </a:ext>
            </a:extLst>
          </p:cNvPr>
          <p:cNvSpPr txBox="1"/>
          <p:nvPr/>
        </p:nvSpPr>
        <p:spPr>
          <a:xfrm>
            <a:off x="7005751" y="5706694"/>
            <a:ext cx="4835348" cy="584775"/>
          </a:xfrm>
          <a:prstGeom prst="rect">
            <a:avLst/>
          </a:prstGeom>
          <a:noFill/>
        </p:spPr>
        <p:txBody>
          <a:bodyPr wrap="square" rtlCol="0">
            <a:spAutoFit/>
          </a:bodyPr>
          <a:lstStyle/>
          <a:p>
            <a:pPr algn="ctr"/>
            <a:r>
              <a:rPr lang="en-US" altLang="zh-CN" sz="1600" spc="-5" dirty="0">
                <a:solidFill>
                  <a:prstClr val="black"/>
                </a:solidFill>
                <a:latin typeface="Times New Roman"/>
                <a:ea typeface="宋体" panose="02010600030101010101" pitchFamily="2" charset="-122"/>
                <a:cs typeface="+mn-ea"/>
                <a:sym typeface="+mn-lt"/>
              </a:rPr>
              <a:t>2000-2017 The Number of Small Passenger Cars and Private Cars in China (Unit: 100 million vehicles)</a:t>
            </a:r>
          </a:p>
        </p:txBody>
      </p:sp>
    </p:spTree>
    <p:custDataLst>
      <p:tags r:id="rId1"/>
    </p:custDataLst>
    <p:extLst>
      <p:ext uri="{BB962C8B-B14F-4D97-AF65-F5344CB8AC3E}">
        <p14:creationId xmlns:p14="http://schemas.microsoft.com/office/powerpoint/2010/main" val="33685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15" grpId="0">
        <p:bldAsOne/>
      </p:bldGraphic>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3</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2583784"/>
          </a:xfrm>
          <a:prstGeom prst="rect">
            <a:avLst/>
          </a:prstGeom>
          <a:noFill/>
        </p:spPr>
        <p:txBody>
          <a:bodyPr wrap="square" rtlCol="0">
            <a:spAutoFit/>
          </a:bodyPr>
          <a:lstStyle/>
          <a:p>
            <a:pPr>
              <a:spcAft>
                <a:spcPts val="600"/>
              </a:spcAft>
            </a:pPr>
            <a:r>
              <a:rPr lang="en-US" altLang="zh-CN" sz="4000" dirty="0">
                <a:solidFill>
                  <a:schemeClr val="accent5">
                    <a:lumMod val="75000"/>
                  </a:schemeClr>
                </a:solidFill>
              </a:rPr>
              <a:t>Private Car Flow Prediction</a:t>
            </a:r>
            <a:endParaRPr lang="en-US" altLang="zh-CN" sz="2000" dirty="0"/>
          </a:p>
          <a:p>
            <a:pPr marL="342900" indent="-342900" algn="just">
              <a:lnSpc>
                <a:spcPct val="150000"/>
              </a:lnSpc>
              <a:buFont typeface="Times New Roman" panose="02020603050405020304" pitchFamily="18" charset="0"/>
              <a:buChar char="‣"/>
            </a:pPr>
            <a:r>
              <a:rPr lang="en-US" altLang="zh-CN" sz="2000" dirty="0"/>
              <a:t>Private car flows are primarily reflected in the </a:t>
            </a:r>
            <a:r>
              <a:rPr lang="en-US" altLang="zh-CN" sz="2000" dirty="0">
                <a:solidFill>
                  <a:srgbClr val="C00000"/>
                </a:solidFill>
              </a:rPr>
              <a:t>arrive-stay-leave (ASL) behaviors</a:t>
            </a:r>
            <a:r>
              <a:rPr lang="en-US" altLang="zh-CN" sz="2000" dirty="0"/>
              <a:t> of car users.</a:t>
            </a:r>
          </a:p>
          <a:p>
            <a:pPr marL="342900" indent="-342900" algn="just">
              <a:lnSpc>
                <a:spcPct val="150000"/>
              </a:lnSpc>
              <a:buFont typeface="Times New Roman" panose="02020603050405020304" pitchFamily="18" charset="0"/>
              <a:buChar char="‣"/>
            </a:pPr>
            <a:r>
              <a:rPr lang="en-US" altLang="zh-CN" sz="2000" dirty="0"/>
              <a:t>They are different from other types of car flows (e.g., taxi demands or bicycle flows), which only consider arrival (inflow) or leave (outflow) and ignore the original stay volumes of cars.</a:t>
            </a:r>
          </a:p>
          <a:p>
            <a:pPr marL="342900" indent="-342900" algn="just">
              <a:lnSpc>
                <a:spcPct val="150000"/>
              </a:lnSpc>
              <a:buFont typeface="Times New Roman" panose="02020603050405020304" pitchFamily="18" charset="0"/>
              <a:buChar char="‣"/>
            </a:pPr>
            <a:r>
              <a:rPr lang="en-US" altLang="zh-CN" sz="2000" b="1" dirty="0"/>
              <a:t>Private Car Flow = Stay Volume + Arrival Flow – Leave Flow</a:t>
            </a:r>
          </a:p>
        </p:txBody>
      </p:sp>
      <p:pic>
        <p:nvPicPr>
          <p:cNvPr id="2" name="图片 1">
            <a:extLst>
              <a:ext uri="{FF2B5EF4-FFF2-40B4-BE49-F238E27FC236}">
                <a16:creationId xmlns:a16="http://schemas.microsoft.com/office/drawing/2014/main" id="{8B55859D-37E2-4004-8A80-D6F6A114A40B}"/>
              </a:ext>
            </a:extLst>
          </p:cNvPr>
          <p:cNvPicPr>
            <a:picLocks noChangeAspect="1"/>
          </p:cNvPicPr>
          <p:nvPr/>
        </p:nvPicPr>
        <p:blipFill rotWithShape="1">
          <a:blip r:embed="rId4"/>
          <a:srcRect b="3129"/>
          <a:stretch/>
        </p:blipFill>
        <p:spPr>
          <a:xfrm>
            <a:off x="2562260" y="2963201"/>
            <a:ext cx="7067480" cy="3045449"/>
          </a:xfrm>
          <a:prstGeom prst="rect">
            <a:avLst/>
          </a:prstGeom>
        </p:spPr>
      </p:pic>
      <p:pic>
        <p:nvPicPr>
          <p:cNvPr id="3" name="图片 2">
            <a:extLst>
              <a:ext uri="{FF2B5EF4-FFF2-40B4-BE49-F238E27FC236}">
                <a16:creationId xmlns:a16="http://schemas.microsoft.com/office/drawing/2014/main" id="{3DD2367C-7E6B-41B5-821C-B2D16B8AFF63}"/>
              </a:ext>
            </a:extLst>
          </p:cNvPr>
          <p:cNvPicPr>
            <a:picLocks noChangeAspect="1"/>
          </p:cNvPicPr>
          <p:nvPr/>
        </p:nvPicPr>
        <p:blipFill>
          <a:blip r:embed="rId5"/>
          <a:stretch>
            <a:fillRect/>
          </a:stretch>
        </p:blipFill>
        <p:spPr>
          <a:xfrm>
            <a:off x="7529141" y="2274737"/>
            <a:ext cx="2886297" cy="481702"/>
          </a:xfrm>
          <a:prstGeom prst="rect">
            <a:avLst/>
          </a:prstGeom>
        </p:spPr>
      </p:pic>
    </p:spTree>
    <p:custDataLst>
      <p:tags r:id="rId1"/>
    </p:custDataLst>
    <p:extLst>
      <p:ext uri="{BB962C8B-B14F-4D97-AF65-F5344CB8AC3E}">
        <p14:creationId xmlns:p14="http://schemas.microsoft.com/office/powerpoint/2010/main" val="22987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4</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err="1">
                <a:solidFill>
                  <a:schemeClr val="accent5">
                    <a:lumMod val="75000"/>
                  </a:schemeClr>
                </a:solidFill>
              </a:rPr>
              <a:t>MultiGraph</a:t>
            </a:r>
            <a:r>
              <a:rPr lang="en-US" altLang="zh-CN" sz="4000" dirty="0">
                <a:solidFill>
                  <a:schemeClr val="accent5">
                    <a:lumMod val="75000"/>
                  </a:schemeClr>
                </a:solidFill>
              </a:rPr>
              <a:t> Dense Convolutional Network (MGDCN)</a:t>
            </a:r>
            <a:endParaRPr lang="en-US" altLang="zh-CN" sz="2000" dirty="0"/>
          </a:p>
        </p:txBody>
      </p:sp>
      <p:pic>
        <p:nvPicPr>
          <p:cNvPr id="2" name="图片 1">
            <a:extLst>
              <a:ext uri="{FF2B5EF4-FFF2-40B4-BE49-F238E27FC236}">
                <a16:creationId xmlns:a16="http://schemas.microsoft.com/office/drawing/2014/main" id="{722A5EC6-2C56-4544-906D-AAA1EA736DA2}"/>
              </a:ext>
            </a:extLst>
          </p:cNvPr>
          <p:cNvPicPr>
            <a:picLocks noChangeAspect="1"/>
          </p:cNvPicPr>
          <p:nvPr/>
        </p:nvPicPr>
        <p:blipFill>
          <a:blip r:embed="rId4"/>
          <a:stretch>
            <a:fillRect/>
          </a:stretch>
        </p:blipFill>
        <p:spPr>
          <a:xfrm>
            <a:off x="21050" y="1291899"/>
            <a:ext cx="12149897" cy="3930094"/>
          </a:xfrm>
          <a:prstGeom prst="rect">
            <a:avLst/>
          </a:prstGeom>
        </p:spPr>
      </p:pic>
      <p:pic>
        <p:nvPicPr>
          <p:cNvPr id="5" name="图片 4">
            <a:extLst>
              <a:ext uri="{FF2B5EF4-FFF2-40B4-BE49-F238E27FC236}">
                <a16:creationId xmlns:a16="http://schemas.microsoft.com/office/drawing/2014/main" id="{CEC3558E-C297-45D3-B704-240473A7A222}"/>
              </a:ext>
            </a:extLst>
          </p:cNvPr>
          <p:cNvPicPr>
            <a:picLocks noChangeAspect="1"/>
          </p:cNvPicPr>
          <p:nvPr/>
        </p:nvPicPr>
        <p:blipFill rotWithShape="1">
          <a:blip r:embed="rId5"/>
          <a:srcRect l="930" t="9404" r="1139" b="6078"/>
          <a:stretch/>
        </p:blipFill>
        <p:spPr>
          <a:xfrm>
            <a:off x="3469428" y="5604111"/>
            <a:ext cx="5253139" cy="485486"/>
          </a:xfrm>
          <a:prstGeom prst="rect">
            <a:avLst/>
          </a:prstGeom>
          <a:ln w="19050">
            <a:noFill/>
          </a:ln>
        </p:spPr>
      </p:pic>
    </p:spTree>
    <p:custDataLst>
      <p:tags r:id="rId1"/>
    </p:custDataLst>
    <p:extLst>
      <p:ext uri="{BB962C8B-B14F-4D97-AF65-F5344CB8AC3E}">
        <p14:creationId xmlns:p14="http://schemas.microsoft.com/office/powerpoint/2010/main" val="3846502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E149E38-615B-4339-BA33-1869C79466C5}"/>
              </a:ext>
            </a:extLst>
          </p:cNvPr>
          <p:cNvPicPr>
            <a:picLocks noChangeAspect="1"/>
          </p:cNvPicPr>
          <p:nvPr/>
        </p:nvPicPr>
        <p:blipFill>
          <a:blip r:embed="rId4"/>
          <a:stretch>
            <a:fillRect/>
          </a:stretch>
        </p:blipFill>
        <p:spPr>
          <a:xfrm>
            <a:off x="1803257" y="3123715"/>
            <a:ext cx="2869117" cy="3084301"/>
          </a:xfrm>
          <a:prstGeom prst="rect">
            <a:avLst/>
          </a:prstGeom>
        </p:spPr>
      </p:pic>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5</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Input of MGDCN</a:t>
            </a:r>
            <a:endParaRPr lang="en-US" altLang="zh-CN" sz="2000" dirty="0"/>
          </a:p>
        </p:txBody>
      </p:sp>
      <p:sp>
        <p:nvSpPr>
          <p:cNvPr id="2" name="文本框 1">
            <a:extLst>
              <a:ext uri="{FF2B5EF4-FFF2-40B4-BE49-F238E27FC236}">
                <a16:creationId xmlns:a16="http://schemas.microsoft.com/office/drawing/2014/main" id="{2CBD8CE5-AB82-460C-93DD-06AB6A615671}"/>
              </a:ext>
            </a:extLst>
          </p:cNvPr>
          <p:cNvSpPr txBox="1"/>
          <p:nvPr/>
        </p:nvSpPr>
        <p:spPr>
          <a:xfrm>
            <a:off x="5097643" y="3123715"/>
            <a:ext cx="5650663"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800" b="0" i="0" u="none" strike="noStrike" baseline="0" dirty="0">
                <a:latin typeface="NimbusRomNo9L-Regu"/>
              </a:rPr>
              <a:t>ROIs (Regions-of-Interest) refer to integrating irregular urban regions with specific functions.</a:t>
            </a:r>
          </a:p>
          <a:p>
            <a:pPr marL="285750" indent="-285750" algn="just">
              <a:buFont typeface="Arial" panose="020B0604020202020204" pitchFamily="34" charset="0"/>
              <a:buChar char="•"/>
            </a:pPr>
            <a:r>
              <a:rPr lang="en-US" altLang="zh-CN" dirty="0">
                <a:latin typeface="NimbusRomNo9L-Regu"/>
              </a:rPr>
              <a:t>For example, </a:t>
            </a:r>
            <a:r>
              <a:rPr lang="en-US" altLang="zh-CN" dirty="0" err="1"/>
              <a:t>Yuelu</a:t>
            </a:r>
            <a:r>
              <a:rPr lang="en-US" altLang="zh-CN" dirty="0"/>
              <a:t> Mountain</a:t>
            </a:r>
            <a:r>
              <a:rPr lang="zh-CN" altLang="en-US" dirty="0"/>
              <a:t> </a:t>
            </a:r>
            <a:r>
              <a:rPr lang="en-US" altLang="zh-CN" dirty="0"/>
              <a:t>in</a:t>
            </a:r>
            <a:r>
              <a:rPr lang="zh-CN" altLang="en-US" dirty="0"/>
              <a:t> </a:t>
            </a:r>
            <a:r>
              <a:rPr lang="en-US" altLang="zh-CN" dirty="0"/>
              <a:t>the</a:t>
            </a:r>
            <a:r>
              <a:rPr lang="zh-CN" altLang="en-US" dirty="0"/>
              <a:t> </a:t>
            </a:r>
            <a:r>
              <a:rPr lang="en-US" altLang="zh-CN" dirty="0"/>
              <a:t>figure.</a:t>
            </a:r>
            <a:endParaRPr lang="zh-CN" altLang="en-US" dirty="0"/>
          </a:p>
        </p:txBody>
      </p:sp>
      <p:pic>
        <p:nvPicPr>
          <p:cNvPr id="5" name="图片 4">
            <a:extLst>
              <a:ext uri="{FF2B5EF4-FFF2-40B4-BE49-F238E27FC236}">
                <a16:creationId xmlns:a16="http://schemas.microsoft.com/office/drawing/2014/main" id="{B7777B35-A7CB-4250-BBA9-8A6A552C3DE8}"/>
              </a:ext>
            </a:extLst>
          </p:cNvPr>
          <p:cNvPicPr>
            <a:picLocks noChangeAspect="1"/>
          </p:cNvPicPr>
          <p:nvPr/>
        </p:nvPicPr>
        <p:blipFill>
          <a:blip r:embed="rId5"/>
          <a:stretch>
            <a:fillRect/>
          </a:stretch>
        </p:blipFill>
        <p:spPr>
          <a:xfrm>
            <a:off x="1803257" y="950421"/>
            <a:ext cx="8804068" cy="1896811"/>
          </a:xfrm>
          <a:prstGeom prst="rect">
            <a:avLst/>
          </a:prstGeom>
        </p:spPr>
      </p:pic>
    </p:spTree>
    <p:custDataLst>
      <p:tags r:id="rId1"/>
    </p:custDataLst>
    <p:extLst>
      <p:ext uri="{BB962C8B-B14F-4D97-AF65-F5344CB8AC3E}">
        <p14:creationId xmlns:p14="http://schemas.microsoft.com/office/powerpoint/2010/main" val="95875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6</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UFR Identification</a:t>
            </a:r>
            <a:endParaRPr lang="en-US" altLang="zh-CN" sz="2000" dirty="0"/>
          </a:p>
        </p:txBody>
      </p:sp>
      <p:pic>
        <p:nvPicPr>
          <p:cNvPr id="2" name="图片 1">
            <a:extLst>
              <a:ext uri="{FF2B5EF4-FFF2-40B4-BE49-F238E27FC236}">
                <a16:creationId xmlns:a16="http://schemas.microsoft.com/office/drawing/2014/main" id="{64F09918-8183-4CBA-B0D9-077E724333B0}"/>
              </a:ext>
            </a:extLst>
          </p:cNvPr>
          <p:cNvPicPr>
            <a:picLocks noChangeAspect="1"/>
          </p:cNvPicPr>
          <p:nvPr/>
        </p:nvPicPr>
        <p:blipFill rotWithShape="1">
          <a:blip r:embed="rId4"/>
          <a:srcRect t="1521" b="710"/>
          <a:stretch/>
        </p:blipFill>
        <p:spPr>
          <a:xfrm>
            <a:off x="7229342" y="172655"/>
            <a:ext cx="4202311" cy="6586590"/>
          </a:xfrm>
          <a:prstGeom prst="rect">
            <a:avLst/>
          </a:prstGeom>
        </p:spPr>
      </p:pic>
      <p:pic>
        <p:nvPicPr>
          <p:cNvPr id="11" name="图片 10">
            <a:extLst>
              <a:ext uri="{FF2B5EF4-FFF2-40B4-BE49-F238E27FC236}">
                <a16:creationId xmlns:a16="http://schemas.microsoft.com/office/drawing/2014/main" id="{7A6C66DE-B6FB-451D-9A51-02B452D8F29B}"/>
              </a:ext>
            </a:extLst>
          </p:cNvPr>
          <p:cNvPicPr>
            <a:picLocks noChangeAspect="1"/>
          </p:cNvPicPr>
          <p:nvPr/>
        </p:nvPicPr>
        <p:blipFill rotWithShape="1">
          <a:blip r:embed="rId5"/>
          <a:srcRect b="1803"/>
          <a:stretch/>
        </p:blipFill>
        <p:spPr>
          <a:xfrm>
            <a:off x="530714" y="2068025"/>
            <a:ext cx="6287052" cy="2290365"/>
          </a:xfrm>
          <a:prstGeom prst="rect">
            <a:avLst/>
          </a:prstGeom>
        </p:spPr>
      </p:pic>
    </p:spTree>
    <p:custDataLst>
      <p:tags r:id="rId1"/>
    </p:custDataLst>
    <p:extLst>
      <p:ext uri="{BB962C8B-B14F-4D97-AF65-F5344CB8AC3E}">
        <p14:creationId xmlns:p14="http://schemas.microsoft.com/office/powerpoint/2010/main" val="58254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7</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Multi-Graph</a:t>
            </a:r>
            <a:endParaRPr lang="en-US" altLang="zh-CN" sz="2000" dirty="0"/>
          </a:p>
        </p:txBody>
      </p:sp>
      <p:pic>
        <p:nvPicPr>
          <p:cNvPr id="3" name="图片 2">
            <a:extLst>
              <a:ext uri="{FF2B5EF4-FFF2-40B4-BE49-F238E27FC236}">
                <a16:creationId xmlns:a16="http://schemas.microsoft.com/office/drawing/2014/main" id="{784A1009-F9B0-42AA-BF6B-BAE8ED099EB6}"/>
              </a:ext>
            </a:extLst>
          </p:cNvPr>
          <p:cNvPicPr>
            <a:picLocks noChangeAspect="1"/>
          </p:cNvPicPr>
          <p:nvPr/>
        </p:nvPicPr>
        <p:blipFill>
          <a:blip r:embed="rId4"/>
          <a:stretch>
            <a:fillRect/>
          </a:stretch>
        </p:blipFill>
        <p:spPr>
          <a:xfrm>
            <a:off x="1515432" y="1183877"/>
            <a:ext cx="9161136" cy="4490246"/>
          </a:xfrm>
          <a:prstGeom prst="rect">
            <a:avLst/>
          </a:prstGeom>
        </p:spPr>
      </p:pic>
    </p:spTree>
    <p:custDataLst>
      <p:tags r:id="rId1"/>
    </p:custDataLst>
    <p:extLst>
      <p:ext uri="{BB962C8B-B14F-4D97-AF65-F5344CB8AC3E}">
        <p14:creationId xmlns:p14="http://schemas.microsoft.com/office/powerpoint/2010/main" val="86750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8</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Spatial Correlation</a:t>
            </a:r>
            <a:endParaRPr lang="en-US" altLang="zh-CN" sz="2000" dirty="0"/>
          </a:p>
        </p:txBody>
      </p:sp>
      <p:pic>
        <p:nvPicPr>
          <p:cNvPr id="5" name="图片 4">
            <a:extLst>
              <a:ext uri="{FF2B5EF4-FFF2-40B4-BE49-F238E27FC236}">
                <a16:creationId xmlns:a16="http://schemas.microsoft.com/office/drawing/2014/main" id="{EAE96505-3B5B-47BD-B288-5CCE125D9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4839" y="843641"/>
            <a:ext cx="4013690" cy="5559121"/>
          </a:xfrm>
          <a:prstGeom prst="rect">
            <a:avLst/>
          </a:prstGeom>
        </p:spPr>
      </p:pic>
      <p:sp>
        <p:nvSpPr>
          <p:cNvPr id="6" name="object 5">
            <a:extLst>
              <a:ext uri="{FF2B5EF4-FFF2-40B4-BE49-F238E27FC236}">
                <a16:creationId xmlns:a16="http://schemas.microsoft.com/office/drawing/2014/main" id="{19D77195-9CCA-4F97-8CC1-667B26AE3961}"/>
              </a:ext>
            </a:extLst>
          </p:cNvPr>
          <p:cNvSpPr txBox="1"/>
          <p:nvPr/>
        </p:nvSpPr>
        <p:spPr>
          <a:xfrm>
            <a:off x="1001304" y="1081485"/>
            <a:ext cx="4051044" cy="579005"/>
          </a:xfrm>
          <a:prstGeom prst="rect">
            <a:avLst/>
          </a:prstGeom>
        </p:spPr>
        <p:txBody>
          <a:bodyPr vert="horz" wrap="square" lIns="0" tIns="12065" rIns="0" bIns="0" rtlCol="0">
            <a:spAutoFit/>
          </a:bodyPr>
          <a:lstStyle/>
          <a:p>
            <a:pPr marL="12065" algn="ctr">
              <a:spcBef>
                <a:spcPts val="95"/>
              </a:spcBef>
              <a:tabLst>
                <a:tab pos="241935" algn="l"/>
              </a:tabLst>
            </a:pPr>
            <a:r>
              <a:rPr lang="en-US" altLang="zh-CN" b="1" spc="5" dirty="0">
                <a:solidFill>
                  <a:prstClr val="black"/>
                </a:solidFill>
                <a:latin typeface="Times New Roman" panose="020F0502020204030204"/>
                <a:ea typeface="微软雅黑"/>
                <a:cs typeface="+mn-ea"/>
                <a:sym typeface="+mn-lt"/>
              </a:rPr>
              <a:t>Graph Convolution Networks</a:t>
            </a:r>
          </a:p>
          <a:p>
            <a:pPr marL="12065" algn="ctr">
              <a:spcBef>
                <a:spcPts val="95"/>
              </a:spcBef>
              <a:tabLst>
                <a:tab pos="241935" algn="l"/>
              </a:tabLst>
            </a:pPr>
            <a:r>
              <a:rPr lang="en-US" altLang="zh-CN" b="1" spc="5" dirty="0">
                <a:solidFill>
                  <a:prstClr val="black"/>
                </a:solidFill>
                <a:latin typeface="Times New Roman" panose="020F0502020204030204"/>
                <a:ea typeface="微软雅黑"/>
                <a:cs typeface="+mn-ea"/>
                <a:sym typeface="+mn-lt"/>
              </a:rPr>
              <a:t>with Densely Connected Blocks</a:t>
            </a:r>
            <a:endParaRPr lang="zh-CN" altLang="en-US" b="1" spc="5" dirty="0">
              <a:solidFill>
                <a:prstClr val="black"/>
              </a:solidFill>
              <a:latin typeface="Times New Roman" panose="020F0502020204030204"/>
              <a:ea typeface="微软雅黑"/>
              <a:cs typeface="+mn-ea"/>
              <a:sym typeface="+mn-lt"/>
            </a:endParaRPr>
          </a:p>
        </p:txBody>
      </p:sp>
      <p:grpSp>
        <p:nvGrpSpPr>
          <p:cNvPr id="7" name="组合 6">
            <a:extLst>
              <a:ext uri="{FF2B5EF4-FFF2-40B4-BE49-F238E27FC236}">
                <a16:creationId xmlns:a16="http://schemas.microsoft.com/office/drawing/2014/main" id="{39807994-21A5-4B15-92CB-1DF5A6BC76A1}"/>
              </a:ext>
            </a:extLst>
          </p:cNvPr>
          <p:cNvGrpSpPr/>
          <p:nvPr/>
        </p:nvGrpSpPr>
        <p:grpSpPr>
          <a:xfrm>
            <a:off x="1189016" y="1759474"/>
            <a:ext cx="3714942" cy="1353859"/>
            <a:chOff x="1208934" y="1570667"/>
            <a:chExt cx="3714942" cy="1353859"/>
          </a:xfrm>
        </p:grpSpPr>
        <p:pic>
          <p:nvPicPr>
            <p:cNvPr id="8" name="图片 7">
              <a:extLst>
                <a:ext uri="{FF2B5EF4-FFF2-40B4-BE49-F238E27FC236}">
                  <a16:creationId xmlns:a16="http://schemas.microsoft.com/office/drawing/2014/main" id="{E4E9E166-94FF-4A84-A696-5EFB9A89D118}"/>
                </a:ext>
              </a:extLst>
            </p:cNvPr>
            <p:cNvPicPr>
              <a:picLocks noChangeAspect="1"/>
            </p:cNvPicPr>
            <p:nvPr/>
          </p:nvPicPr>
          <p:blipFill rotWithShape="1">
            <a:blip r:embed="rId5"/>
            <a:srcRect l="9266" t="-7255" b="-1"/>
            <a:stretch/>
          </p:blipFill>
          <p:spPr>
            <a:xfrm>
              <a:off x="1208934" y="1570667"/>
              <a:ext cx="2558289" cy="415476"/>
            </a:xfrm>
            <a:prstGeom prst="rect">
              <a:avLst/>
            </a:prstGeom>
          </p:spPr>
        </p:pic>
        <p:pic>
          <p:nvPicPr>
            <p:cNvPr id="9" name="图片 8">
              <a:extLst>
                <a:ext uri="{FF2B5EF4-FFF2-40B4-BE49-F238E27FC236}">
                  <a16:creationId xmlns:a16="http://schemas.microsoft.com/office/drawing/2014/main" id="{CCC154F9-808F-4C8C-9E75-9E8138F17C70}"/>
                </a:ext>
              </a:extLst>
            </p:cNvPr>
            <p:cNvPicPr>
              <a:picLocks noChangeAspect="1"/>
            </p:cNvPicPr>
            <p:nvPr/>
          </p:nvPicPr>
          <p:blipFill rotWithShape="1">
            <a:blip r:embed="rId6"/>
            <a:srcRect l="9590" b="50000"/>
            <a:stretch/>
          </p:blipFill>
          <p:spPr>
            <a:xfrm>
              <a:off x="1208934" y="1954747"/>
              <a:ext cx="2463033" cy="562004"/>
            </a:xfrm>
            <a:prstGeom prst="rect">
              <a:avLst/>
            </a:prstGeom>
          </p:spPr>
        </p:pic>
        <p:grpSp>
          <p:nvGrpSpPr>
            <p:cNvPr id="11" name="组合 10">
              <a:extLst>
                <a:ext uri="{FF2B5EF4-FFF2-40B4-BE49-F238E27FC236}">
                  <a16:creationId xmlns:a16="http://schemas.microsoft.com/office/drawing/2014/main" id="{2B76CD46-6691-4F0E-A05D-22100C1AAE91}"/>
                </a:ext>
              </a:extLst>
            </p:cNvPr>
            <p:cNvGrpSpPr/>
            <p:nvPr/>
          </p:nvGrpSpPr>
          <p:grpSpPr>
            <a:xfrm>
              <a:off x="1208935" y="2604567"/>
              <a:ext cx="3714941" cy="319959"/>
              <a:chOff x="1693616" y="2610895"/>
              <a:chExt cx="3714941" cy="319959"/>
            </a:xfrm>
          </p:grpSpPr>
          <p:pic>
            <p:nvPicPr>
              <p:cNvPr id="12" name="图片 11">
                <a:extLst>
                  <a:ext uri="{FF2B5EF4-FFF2-40B4-BE49-F238E27FC236}">
                    <a16:creationId xmlns:a16="http://schemas.microsoft.com/office/drawing/2014/main" id="{8C2E6BF9-2F47-4669-9097-343F844FEB5F}"/>
                  </a:ext>
                </a:extLst>
              </p:cNvPr>
              <p:cNvPicPr>
                <a:picLocks noChangeAspect="1"/>
              </p:cNvPicPr>
              <p:nvPr/>
            </p:nvPicPr>
            <p:blipFill rotWithShape="1">
              <a:blip r:embed="rId6"/>
              <a:srcRect l="27381" t="71534"/>
              <a:stretch/>
            </p:blipFill>
            <p:spPr>
              <a:xfrm>
                <a:off x="1693616" y="2610895"/>
                <a:ext cx="1978352" cy="319959"/>
              </a:xfrm>
              <a:prstGeom prst="rect">
                <a:avLst/>
              </a:prstGeom>
            </p:spPr>
          </p:pic>
          <p:pic>
            <p:nvPicPr>
              <p:cNvPr id="13" name="图片 12">
                <a:extLst>
                  <a:ext uri="{FF2B5EF4-FFF2-40B4-BE49-F238E27FC236}">
                    <a16:creationId xmlns:a16="http://schemas.microsoft.com/office/drawing/2014/main" id="{9712218C-F0D8-42E5-85E7-3BD259B7C9F0}"/>
                  </a:ext>
                </a:extLst>
              </p:cNvPr>
              <p:cNvPicPr>
                <a:picLocks noChangeAspect="1"/>
              </p:cNvPicPr>
              <p:nvPr/>
            </p:nvPicPr>
            <p:blipFill>
              <a:blip r:embed="rId7"/>
              <a:stretch>
                <a:fillRect/>
              </a:stretch>
            </p:blipFill>
            <p:spPr>
              <a:xfrm>
                <a:off x="3103389" y="2616514"/>
                <a:ext cx="2305168" cy="241312"/>
              </a:xfrm>
              <a:prstGeom prst="rect">
                <a:avLst/>
              </a:prstGeom>
            </p:spPr>
          </p:pic>
        </p:grpSp>
      </p:grpSp>
      <p:sp>
        <p:nvSpPr>
          <p:cNvPr id="14" name="圆角矩形 7">
            <a:extLst>
              <a:ext uri="{FF2B5EF4-FFF2-40B4-BE49-F238E27FC236}">
                <a16:creationId xmlns:a16="http://schemas.microsoft.com/office/drawing/2014/main" id="{62D07623-AB27-4774-B866-FBF1FE4970EB}"/>
              </a:ext>
            </a:extLst>
          </p:cNvPr>
          <p:cNvSpPr/>
          <p:nvPr/>
        </p:nvSpPr>
        <p:spPr>
          <a:xfrm>
            <a:off x="1033976" y="978965"/>
            <a:ext cx="3950535" cy="2160324"/>
          </a:xfrm>
          <a:prstGeom prst="roundRect">
            <a:avLst>
              <a:gd name="adj" fmla="val 9083"/>
            </a:avLst>
          </a:prstGeom>
          <a:noFill/>
          <a:ln w="15875" cap="flat" cmpd="sng">
            <a:solidFill>
              <a:sysClr val="windowText" lastClr="00000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dirty="0">
              <a:ln>
                <a:noFill/>
              </a:ln>
              <a:solidFill>
                <a:srgbClr val="FF0000"/>
              </a:solidFill>
              <a:effectLst/>
              <a:uLnTx/>
              <a:uFillTx/>
              <a:latin typeface="Times New Roman" panose="020F0502020204030204"/>
              <a:ea typeface="微软雅黑"/>
              <a:cs typeface="+mn-ea"/>
              <a:sym typeface="+mn-lt"/>
            </a:endParaRPr>
          </a:p>
        </p:txBody>
      </p:sp>
      <p:grpSp>
        <p:nvGrpSpPr>
          <p:cNvPr id="17" name="组合 16">
            <a:extLst>
              <a:ext uri="{FF2B5EF4-FFF2-40B4-BE49-F238E27FC236}">
                <a16:creationId xmlns:a16="http://schemas.microsoft.com/office/drawing/2014/main" id="{21DC9183-DE1C-40A8-AA42-DB23098B110C}"/>
              </a:ext>
            </a:extLst>
          </p:cNvPr>
          <p:cNvGrpSpPr/>
          <p:nvPr/>
        </p:nvGrpSpPr>
        <p:grpSpPr>
          <a:xfrm>
            <a:off x="1215346" y="3289208"/>
            <a:ext cx="3566032" cy="2959807"/>
            <a:chOff x="6775629" y="3594526"/>
            <a:chExt cx="3566032" cy="2959807"/>
          </a:xfrm>
        </p:grpSpPr>
        <p:pic>
          <p:nvPicPr>
            <p:cNvPr id="18" name="图片 17">
              <a:extLst>
                <a:ext uri="{FF2B5EF4-FFF2-40B4-BE49-F238E27FC236}">
                  <a16:creationId xmlns:a16="http://schemas.microsoft.com/office/drawing/2014/main" id="{91C3C22E-ABA6-45DD-A2D0-FC7013CD0CD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837" t="55217" r="77655" b="9343"/>
            <a:stretch/>
          </p:blipFill>
          <p:spPr>
            <a:xfrm>
              <a:off x="6775629" y="4034333"/>
              <a:ext cx="3566032" cy="2520000"/>
            </a:xfrm>
            <a:prstGeom prst="rect">
              <a:avLst/>
            </a:prstGeom>
          </p:spPr>
        </p:pic>
        <p:sp>
          <p:nvSpPr>
            <p:cNvPr id="19" name="文本框 18">
              <a:extLst>
                <a:ext uri="{FF2B5EF4-FFF2-40B4-BE49-F238E27FC236}">
                  <a16:creationId xmlns:a16="http://schemas.microsoft.com/office/drawing/2014/main" id="{616047EF-8C8F-4587-AE19-40F976DF0EC4}"/>
                </a:ext>
              </a:extLst>
            </p:cNvPr>
            <p:cNvSpPr txBox="1"/>
            <p:nvPr/>
          </p:nvSpPr>
          <p:spPr>
            <a:xfrm>
              <a:off x="7715949" y="3594526"/>
              <a:ext cx="1685392" cy="400110"/>
            </a:xfrm>
            <a:prstGeom prst="rect">
              <a:avLst/>
            </a:prstGeom>
            <a:noFill/>
          </p:spPr>
          <p:txBody>
            <a:bodyPr wrap="square" rtlCol="0">
              <a:spAutoFit/>
            </a:bodyPr>
            <a:lstStyle/>
            <a:p>
              <a:pPr algn="ctr"/>
              <a:r>
                <a:rPr lang="en-US" altLang="zh-CN" sz="2000" dirty="0">
                  <a:solidFill>
                    <a:prstClr val="black"/>
                  </a:solidFill>
                  <a:latin typeface="Times New Roman" panose="020F0502020204030204"/>
                  <a:ea typeface="微软雅黑"/>
                  <a:cs typeface="+mn-ea"/>
                  <a:sym typeface="+mn-lt"/>
                </a:rPr>
                <a:t>Each block</a:t>
              </a:r>
              <a:endParaRPr lang="zh-CN" altLang="en-US" sz="2000" dirty="0">
                <a:solidFill>
                  <a:prstClr val="black"/>
                </a:solidFill>
                <a:latin typeface="Times New Roman" panose="020F0502020204030204"/>
                <a:ea typeface="微软雅黑"/>
                <a:cs typeface="+mn-ea"/>
                <a:sym typeface="+mn-lt"/>
              </a:endParaRPr>
            </a:p>
          </p:txBody>
        </p:sp>
      </p:grpSp>
      <p:cxnSp>
        <p:nvCxnSpPr>
          <p:cNvPr id="20" name="直接箭头连接符 19">
            <a:extLst>
              <a:ext uri="{FF2B5EF4-FFF2-40B4-BE49-F238E27FC236}">
                <a16:creationId xmlns:a16="http://schemas.microsoft.com/office/drawing/2014/main" id="{EE236164-E09A-46CB-8BF9-2B8FD5EB1278}"/>
              </a:ext>
            </a:extLst>
          </p:cNvPr>
          <p:cNvCxnSpPr>
            <a:cxnSpLocks/>
          </p:cNvCxnSpPr>
          <p:nvPr/>
        </p:nvCxnSpPr>
        <p:spPr>
          <a:xfrm flipV="1">
            <a:off x="5001929" y="2143555"/>
            <a:ext cx="1930328" cy="7932"/>
          </a:xfrm>
          <a:prstGeom prst="straightConnector1">
            <a:avLst/>
          </a:prstGeom>
          <a:noFill/>
          <a:ln w="28575" cap="flat" cmpd="sng" algn="ctr">
            <a:solidFill>
              <a:schemeClr val="accent1">
                <a:lumMod val="75000"/>
              </a:schemeClr>
            </a:solidFill>
            <a:prstDash val="dash"/>
            <a:miter lim="800000"/>
            <a:tailEnd type="oval" w="lg" len="lg"/>
          </a:ln>
          <a:effectLst/>
        </p:spPr>
      </p:cxnSp>
      <p:sp>
        <p:nvSpPr>
          <p:cNvPr id="21" name="矩形 20">
            <a:extLst>
              <a:ext uri="{FF2B5EF4-FFF2-40B4-BE49-F238E27FC236}">
                <a16:creationId xmlns:a16="http://schemas.microsoft.com/office/drawing/2014/main" id="{1CCD4432-6525-4441-A14C-6B002B50D243}"/>
              </a:ext>
            </a:extLst>
          </p:cNvPr>
          <p:cNvSpPr/>
          <p:nvPr/>
        </p:nvSpPr>
        <p:spPr>
          <a:xfrm>
            <a:off x="1069142" y="3646454"/>
            <a:ext cx="3915369" cy="2658334"/>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Times New Roman" panose="020F0502020204030204"/>
              <a:ea typeface="微软雅黑"/>
              <a:cs typeface="+mn-cs"/>
            </a:endParaRPr>
          </a:p>
        </p:txBody>
      </p:sp>
      <p:cxnSp>
        <p:nvCxnSpPr>
          <p:cNvPr id="22" name="直接箭头连接符 21">
            <a:extLst>
              <a:ext uri="{FF2B5EF4-FFF2-40B4-BE49-F238E27FC236}">
                <a16:creationId xmlns:a16="http://schemas.microsoft.com/office/drawing/2014/main" id="{4439FD32-2EB1-4351-A19B-35DF1B4A2405}"/>
              </a:ext>
            </a:extLst>
          </p:cNvPr>
          <p:cNvCxnSpPr>
            <a:cxnSpLocks/>
          </p:cNvCxnSpPr>
          <p:nvPr/>
        </p:nvCxnSpPr>
        <p:spPr>
          <a:xfrm flipH="1">
            <a:off x="4984512" y="5149187"/>
            <a:ext cx="3102213" cy="0"/>
          </a:xfrm>
          <a:prstGeom prst="straightConnector1">
            <a:avLst/>
          </a:prstGeom>
          <a:noFill/>
          <a:ln w="28575" cap="flat" cmpd="sng" algn="ctr">
            <a:solidFill>
              <a:schemeClr val="accent1">
                <a:lumMod val="75000"/>
              </a:schemeClr>
            </a:solidFill>
            <a:prstDash val="dash"/>
            <a:miter lim="800000"/>
            <a:headEnd w="med" len="lg"/>
            <a:tailEnd type="oval" w="lg" len="lg"/>
          </a:ln>
          <a:effectLst/>
        </p:spPr>
      </p:cxnSp>
    </p:spTree>
    <p:custDataLst>
      <p:tags r:id="rId1"/>
    </p:custDataLst>
    <p:extLst>
      <p:ext uri="{BB962C8B-B14F-4D97-AF65-F5344CB8AC3E}">
        <p14:creationId xmlns:p14="http://schemas.microsoft.com/office/powerpoint/2010/main" val="366923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ED778-92B6-4BC7-84EA-B010AB4A24D5}"/>
              </a:ext>
            </a:extLst>
          </p:cNvPr>
          <p:cNvSpPr>
            <a:spLocks noGrp="1"/>
          </p:cNvSpPr>
          <p:nvPr>
            <p:ph type="sldNum" sz="quarter" idx="12"/>
          </p:nvPr>
        </p:nvSpPr>
        <p:spPr/>
        <p:txBody>
          <a:bodyPr/>
          <a:lstStyle/>
          <a:p>
            <a:fld id="{F19F6F11-1192-41BB-B490-DF53A7E38BB8}" type="slidenum">
              <a:rPr lang="en-US" sz="1600" smtClean="0"/>
              <a:t>9</a:t>
            </a:fld>
            <a:endParaRPr lang="en-US" dirty="0"/>
          </a:p>
        </p:txBody>
      </p:sp>
      <p:sp>
        <p:nvSpPr>
          <p:cNvPr id="10" name="文本框 9">
            <a:extLst>
              <a:ext uri="{FF2B5EF4-FFF2-40B4-BE49-F238E27FC236}">
                <a16:creationId xmlns:a16="http://schemas.microsoft.com/office/drawing/2014/main" id="{5A74C2FE-ADF8-4DA9-8021-9D801E32B463}"/>
              </a:ext>
            </a:extLst>
          </p:cNvPr>
          <p:cNvSpPr txBox="1"/>
          <p:nvPr/>
        </p:nvSpPr>
        <p:spPr>
          <a:xfrm>
            <a:off x="612337" y="172655"/>
            <a:ext cx="10967325" cy="707886"/>
          </a:xfrm>
          <a:prstGeom prst="rect">
            <a:avLst/>
          </a:prstGeom>
          <a:noFill/>
        </p:spPr>
        <p:txBody>
          <a:bodyPr wrap="square" rtlCol="0">
            <a:spAutoFit/>
          </a:bodyPr>
          <a:lstStyle/>
          <a:p>
            <a:r>
              <a:rPr lang="en-US" altLang="zh-CN" sz="4000" dirty="0">
                <a:solidFill>
                  <a:schemeClr val="accent5">
                    <a:lumMod val="75000"/>
                  </a:schemeClr>
                </a:solidFill>
              </a:rPr>
              <a:t>Temporal Correlation</a:t>
            </a:r>
            <a:endParaRPr lang="en-US" altLang="zh-CN" sz="2000" dirty="0"/>
          </a:p>
        </p:txBody>
      </p:sp>
      <p:sp>
        <p:nvSpPr>
          <p:cNvPr id="24" name="object 5">
            <a:extLst>
              <a:ext uri="{FF2B5EF4-FFF2-40B4-BE49-F238E27FC236}">
                <a16:creationId xmlns:a16="http://schemas.microsoft.com/office/drawing/2014/main" id="{57551077-17DC-486E-9902-8AC8995C933C}"/>
              </a:ext>
            </a:extLst>
          </p:cNvPr>
          <p:cNvSpPr txBox="1"/>
          <p:nvPr/>
        </p:nvSpPr>
        <p:spPr>
          <a:xfrm>
            <a:off x="1144205" y="1117250"/>
            <a:ext cx="4141294" cy="961161"/>
          </a:xfrm>
          <a:prstGeom prst="rect">
            <a:avLst/>
          </a:prstGeom>
        </p:spPr>
        <p:txBody>
          <a:bodyPr vert="horz" wrap="square" lIns="0" tIns="12065" rIns="0" bIns="0" rtlCol="0">
            <a:spAutoFit/>
          </a:bodyPr>
          <a:lstStyle/>
          <a:p>
            <a:pPr marL="12065">
              <a:tabLst>
                <a:tab pos="241935" algn="l"/>
              </a:tabLst>
            </a:pPr>
            <a:r>
              <a:rPr lang="en-US" altLang="zh-CN" sz="2000" spc="5" dirty="0">
                <a:cs typeface="+mn-ea"/>
                <a:sym typeface="+mn-lt"/>
              </a:rPr>
              <a:t>(1) Sequence Temporal Correlation:</a:t>
            </a:r>
          </a:p>
          <a:p>
            <a:pPr marL="12065">
              <a:tabLst>
                <a:tab pos="241935" algn="l"/>
              </a:tabLst>
            </a:pPr>
            <a:r>
              <a:rPr lang="en-US" altLang="zh-CN" sz="2000" spc="5" dirty="0">
                <a:cs typeface="+mn-ea"/>
                <a:sym typeface="+mn-lt"/>
              </a:rPr>
              <a:t>Multigraph Dense Convolutions with </a:t>
            </a:r>
          </a:p>
          <a:p>
            <a:pPr marL="12065">
              <a:tabLst>
                <a:tab pos="241935" algn="l"/>
              </a:tabLst>
            </a:pPr>
            <a:r>
              <a:rPr lang="en-US" altLang="zh-CN" sz="2000" spc="5" dirty="0">
                <a:cs typeface="+mn-ea"/>
                <a:sym typeface="+mn-lt"/>
              </a:rPr>
              <a:t>Gated Recurrent Units</a:t>
            </a:r>
          </a:p>
        </p:txBody>
      </p:sp>
      <p:pic>
        <p:nvPicPr>
          <p:cNvPr id="25" name="图片 24">
            <a:extLst>
              <a:ext uri="{FF2B5EF4-FFF2-40B4-BE49-F238E27FC236}">
                <a16:creationId xmlns:a16="http://schemas.microsoft.com/office/drawing/2014/main" id="{CE4B47DD-7200-441A-B6D1-55849AC5E8BF}"/>
              </a:ext>
            </a:extLst>
          </p:cNvPr>
          <p:cNvPicPr>
            <a:picLocks noChangeAspect="1"/>
          </p:cNvPicPr>
          <p:nvPr/>
        </p:nvPicPr>
        <p:blipFill>
          <a:blip r:embed="rId4"/>
          <a:stretch>
            <a:fillRect/>
          </a:stretch>
        </p:blipFill>
        <p:spPr>
          <a:xfrm>
            <a:off x="1144204" y="2129066"/>
            <a:ext cx="4718292" cy="1289116"/>
          </a:xfrm>
          <a:prstGeom prst="rect">
            <a:avLst/>
          </a:prstGeom>
        </p:spPr>
      </p:pic>
      <p:sp>
        <p:nvSpPr>
          <p:cNvPr id="27" name="object 5">
            <a:extLst>
              <a:ext uri="{FF2B5EF4-FFF2-40B4-BE49-F238E27FC236}">
                <a16:creationId xmlns:a16="http://schemas.microsoft.com/office/drawing/2014/main" id="{6FBC5163-93BC-4606-BA30-27EA5A3CD447}"/>
              </a:ext>
            </a:extLst>
          </p:cNvPr>
          <p:cNvSpPr txBox="1"/>
          <p:nvPr/>
        </p:nvSpPr>
        <p:spPr>
          <a:xfrm>
            <a:off x="6964900" y="1117250"/>
            <a:ext cx="3556527" cy="640560"/>
          </a:xfrm>
          <a:prstGeom prst="rect">
            <a:avLst/>
          </a:prstGeom>
        </p:spPr>
        <p:txBody>
          <a:bodyPr vert="horz" wrap="square" lIns="0" tIns="12065" rIns="0" bIns="0" rtlCol="0">
            <a:spAutoFit/>
          </a:bodyPr>
          <a:lstStyle/>
          <a:p>
            <a:pPr marL="12065">
              <a:spcBef>
                <a:spcPts val="95"/>
              </a:spcBef>
              <a:tabLst>
                <a:tab pos="241935" algn="l"/>
              </a:tabLst>
            </a:pPr>
            <a:r>
              <a:rPr lang="en-US" altLang="zh-CN" sz="2000" spc="5" dirty="0">
                <a:cs typeface="+mn-ea"/>
                <a:sym typeface="+mn-lt"/>
              </a:rPr>
              <a:t>(2) Stay Duration Correlation:</a:t>
            </a:r>
          </a:p>
          <a:p>
            <a:pPr marL="12065">
              <a:spcBef>
                <a:spcPts val="95"/>
              </a:spcBef>
              <a:tabLst>
                <a:tab pos="241935" algn="l"/>
              </a:tabLst>
            </a:pPr>
            <a:r>
              <a:rPr lang="en-US" altLang="zh-CN" sz="2000" spc="5" dirty="0">
                <a:cs typeface="+mn-ea"/>
                <a:sym typeface="+mn-lt"/>
              </a:rPr>
              <a:t>Attention Network</a:t>
            </a:r>
          </a:p>
        </p:txBody>
      </p:sp>
      <p:sp>
        <p:nvSpPr>
          <p:cNvPr id="28" name="圆角矩形 7">
            <a:extLst>
              <a:ext uri="{FF2B5EF4-FFF2-40B4-BE49-F238E27FC236}">
                <a16:creationId xmlns:a16="http://schemas.microsoft.com/office/drawing/2014/main" id="{C4882394-3E91-494E-ADC0-2F122FA60AF6}"/>
              </a:ext>
            </a:extLst>
          </p:cNvPr>
          <p:cNvSpPr/>
          <p:nvPr/>
        </p:nvSpPr>
        <p:spPr>
          <a:xfrm>
            <a:off x="807347" y="1032756"/>
            <a:ext cx="10110298" cy="2467748"/>
          </a:xfrm>
          <a:prstGeom prst="roundRect">
            <a:avLst>
              <a:gd name="adj" fmla="val 9083"/>
            </a:avLst>
          </a:prstGeom>
          <a:noFill/>
          <a:ln w="15875" cap="flat" cmpd="sng">
            <a:solidFill>
              <a:schemeClr val="tx1"/>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marR="0" lvl="0" indent="0" algn="ctr" defTabSz="914400" rtl="0" eaLnBrk="1" fontAlgn="base" latinLnBrk="0" hangingPunct="1">
              <a:lnSpc>
                <a:spcPct val="14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cs typeface="+mn-ea"/>
              <a:sym typeface="+mn-lt"/>
            </a:endParaRPr>
          </a:p>
        </p:txBody>
      </p:sp>
      <p:pic>
        <p:nvPicPr>
          <p:cNvPr id="32" name="图片 31">
            <a:extLst>
              <a:ext uri="{FF2B5EF4-FFF2-40B4-BE49-F238E27FC236}">
                <a16:creationId xmlns:a16="http://schemas.microsoft.com/office/drawing/2014/main" id="{0F1ED51C-46B3-4188-B6C0-256BD020693F}"/>
              </a:ext>
            </a:extLst>
          </p:cNvPr>
          <p:cNvPicPr>
            <a:picLocks noChangeAspect="1"/>
          </p:cNvPicPr>
          <p:nvPr/>
        </p:nvPicPr>
        <p:blipFill>
          <a:blip r:embed="rId5"/>
          <a:stretch>
            <a:fillRect/>
          </a:stretch>
        </p:blipFill>
        <p:spPr>
          <a:xfrm>
            <a:off x="5714943" y="3148412"/>
            <a:ext cx="200025" cy="171450"/>
          </a:xfrm>
          <a:prstGeom prst="rect">
            <a:avLst/>
          </a:prstGeom>
        </p:spPr>
      </p:pic>
      <p:grpSp>
        <p:nvGrpSpPr>
          <p:cNvPr id="2" name="组合 1">
            <a:extLst>
              <a:ext uri="{FF2B5EF4-FFF2-40B4-BE49-F238E27FC236}">
                <a16:creationId xmlns:a16="http://schemas.microsoft.com/office/drawing/2014/main" id="{1E6CC3C5-EF58-412A-B04A-79061B46CC06}"/>
              </a:ext>
            </a:extLst>
          </p:cNvPr>
          <p:cNvGrpSpPr/>
          <p:nvPr/>
        </p:nvGrpSpPr>
        <p:grpSpPr>
          <a:xfrm>
            <a:off x="6958906" y="1989845"/>
            <a:ext cx="2914800" cy="1278624"/>
            <a:chOff x="6906503" y="1899217"/>
            <a:chExt cx="2914800" cy="1278624"/>
          </a:xfrm>
        </p:grpSpPr>
        <p:pic>
          <p:nvPicPr>
            <p:cNvPr id="26" name="图片 25">
              <a:extLst>
                <a:ext uri="{FF2B5EF4-FFF2-40B4-BE49-F238E27FC236}">
                  <a16:creationId xmlns:a16="http://schemas.microsoft.com/office/drawing/2014/main" id="{6E3ECC36-B8EE-452E-BC29-AB652DC3EF06}"/>
                </a:ext>
              </a:extLst>
            </p:cNvPr>
            <p:cNvPicPr>
              <a:picLocks noChangeAspect="1"/>
            </p:cNvPicPr>
            <p:nvPr/>
          </p:nvPicPr>
          <p:blipFill rotWithShape="1">
            <a:blip r:embed="rId6"/>
            <a:srcRect l="19269" t="8744" r="20878" b="56460"/>
            <a:stretch/>
          </p:blipFill>
          <p:spPr>
            <a:xfrm>
              <a:off x="6906503" y="1899217"/>
              <a:ext cx="1744605" cy="274001"/>
            </a:xfrm>
            <a:prstGeom prst="rect">
              <a:avLst/>
            </a:prstGeom>
          </p:spPr>
        </p:pic>
        <p:pic>
          <p:nvPicPr>
            <p:cNvPr id="31" name="图片 30">
              <a:extLst>
                <a:ext uri="{FF2B5EF4-FFF2-40B4-BE49-F238E27FC236}">
                  <a16:creationId xmlns:a16="http://schemas.microsoft.com/office/drawing/2014/main" id="{2D3681F5-B5CF-49F1-BAE8-491DF401B2DC}"/>
                </a:ext>
              </a:extLst>
            </p:cNvPr>
            <p:cNvPicPr>
              <a:picLocks noChangeAspect="1"/>
            </p:cNvPicPr>
            <p:nvPr/>
          </p:nvPicPr>
          <p:blipFill rotWithShape="1">
            <a:blip r:embed="rId7"/>
            <a:srcRect t="14679" b="14679"/>
            <a:stretch/>
          </p:blipFill>
          <p:spPr>
            <a:xfrm>
              <a:off x="6906503" y="2617805"/>
              <a:ext cx="1514667" cy="560036"/>
            </a:xfrm>
            <a:prstGeom prst="rect">
              <a:avLst/>
            </a:prstGeom>
          </p:spPr>
        </p:pic>
        <p:pic>
          <p:nvPicPr>
            <p:cNvPr id="33" name="图片 32">
              <a:extLst>
                <a:ext uri="{FF2B5EF4-FFF2-40B4-BE49-F238E27FC236}">
                  <a16:creationId xmlns:a16="http://schemas.microsoft.com/office/drawing/2014/main" id="{EEF56762-9B2E-42DC-808C-2885847F1463}"/>
                </a:ext>
              </a:extLst>
            </p:cNvPr>
            <p:cNvPicPr>
              <a:picLocks noChangeAspect="1"/>
            </p:cNvPicPr>
            <p:nvPr/>
          </p:nvPicPr>
          <p:blipFill rotWithShape="1">
            <a:blip r:embed="rId6"/>
            <a:srcRect t="49189"/>
            <a:stretch/>
          </p:blipFill>
          <p:spPr>
            <a:xfrm>
              <a:off x="6906503" y="2270147"/>
              <a:ext cx="2914800" cy="400111"/>
            </a:xfrm>
            <a:prstGeom prst="rect">
              <a:avLst/>
            </a:prstGeom>
          </p:spPr>
        </p:pic>
      </p:grpSp>
      <p:grpSp>
        <p:nvGrpSpPr>
          <p:cNvPr id="3" name="组合 2">
            <a:extLst>
              <a:ext uri="{FF2B5EF4-FFF2-40B4-BE49-F238E27FC236}">
                <a16:creationId xmlns:a16="http://schemas.microsoft.com/office/drawing/2014/main" id="{90A47D2C-9FD7-43C2-BBA4-D49EC58EF711}"/>
              </a:ext>
            </a:extLst>
          </p:cNvPr>
          <p:cNvGrpSpPr/>
          <p:nvPr/>
        </p:nvGrpSpPr>
        <p:grpSpPr>
          <a:xfrm>
            <a:off x="827314" y="3744796"/>
            <a:ext cx="10090331" cy="2467748"/>
            <a:chOff x="827314" y="3818949"/>
            <a:chExt cx="10090331" cy="2467748"/>
          </a:xfrm>
        </p:grpSpPr>
        <p:pic>
          <p:nvPicPr>
            <p:cNvPr id="23" name="图片 22">
              <a:extLst>
                <a:ext uri="{FF2B5EF4-FFF2-40B4-BE49-F238E27FC236}">
                  <a16:creationId xmlns:a16="http://schemas.microsoft.com/office/drawing/2014/main" id="{B4760EB2-D6E1-46BB-A1FA-FAF611CB804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98" t="52927" r="21506" b="1728"/>
            <a:stretch/>
          </p:blipFill>
          <p:spPr>
            <a:xfrm>
              <a:off x="827314" y="4126697"/>
              <a:ext cx="10082683" cy="2160000"/>
            </a:xfrm>
            <a:prstGeom prst="rect">
              <a:avLst/>
            </a:prstGeom>
          </p:spPr>
        </p:pic>
        <p:sp>
          <p:nvSpPr>
            <p:cNvPr id="34" name="矩形 33">
              <a:extLst>
                <a:ext uri="{FF2B5EF4-FFF2-40B4-BE49-F238E27FC236}">
                  <a16:creationId xmlns:a16="http://schemas.microsoft.com/office/drawing/2014/main" id="{C1F6A2AA-1CCF-4953-BE43-1CDA8C344780}"/>
                </a:ext>
              </a:extLst>
            </p:cNvPr>
            <p:cNvSpPr/>
            <p:nvPr/>
          </p:nvSpPr>
          <p:spPr>
            <a:xfrm>
              <a:off x="831516" y="3818949"/>
              <a:ext cx="10086129" cy="2467748"/>
            </a:xfrm>
            <a:prstGeom prst="rect">
              <a:avLst/>
            </a:prstGeom>
            <a:noFill/>
            <a:ln w="254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ustDataLst>
      <p:tags r:id="rId1"/>
    </p:custDataLst>
    <p:extLst>
      <p:ext uri="{BB962C8B-B14F-4D97-AF65-F5344CB8AC3E}">
        <p14:creationId xmlns:p14="http://schemas.microsoft.com/office/powerpoint/2010/main" val="19365846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1.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2.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3.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4.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5.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16.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2.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3.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4.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5.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6.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7.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8.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9.xml><?xml version="1.0" encoding="utf-8"?>
<p:tagLst xmlns:a="http://schemas.openxmlformats.org/drawingml/2006/main" xmlns:r="http://schemas.openxmlformats.org/officeDocument/2006/relationships" xmlns:p="http://schemas.openxmlformats.org/presentationml/2006/main">
  <p:tag name="TIMING" val="|4.7|9.7|4.6|5.3|10.8|5.1|4.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7752</TotalTime>
  <Words>540</Words>
  <Application>Microsoft Office PowerPoint</Application>
  <PresentationFormat>宽屏</PresentationFormat>
  <Paragraphs>125</Paragraphs>
  <Slides>17</Slides>
  <Notes>16</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NimbusRomNo9L-Regu</vt:lpstr>
      <vt:lpstr>Arial</vt:lpstr>
      <vt:lpstr>Calibri</vt:lpstr>
      <vt:lpstr>Calibri Light</vt:lpstr>
      <vt:lpstr>Times New Roman</vt:lpstr>
      <vt:lpstr>1_Office Theme</vt:lpstr>
      <vt:lpstr>Exploiting Spatiotemporal Correlations of Arrive-Stay-Leave Behaviors for Private Car Flow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Long (Asst Prof)</dc:creator>
  <cp:lastModifiedBy>Chenxi Liu</cp:lastModifiedBy>
  <cp:revision>417</cp:revision>
  <dcterms:created xsi:type="dcterms:W3CDTF">2019-07-19T09:03:00Z</dcterms:created>
  <dcterms:modified xsi:type="dcterms:W3CDTF">2022-01-04T14:00:19Z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